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58" r:id="rId3"/>
    <p:sldId id="263" r:id="rId4"/>
    <p:sldId id="262" r:id="rId5"/>
    <p:sldId id="257" r:id="rId6"/>
    <p:sldId id="259" r:id="rId7"/>
    <p:sldId id="260" r:id="rId8"/>
    <p:sldId id="261" r:id="rId9"/>
    <p:sldId id="270" r:id="rId10"/>
    <p:sldId id="266" r:id="rId11"/>
    <p:sldId id="267" r:id="rId12"/>
    <p:sldId id="26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0" autoAdjust="0"/>
    <p:restoredTop sz="94746" autoAdjust="0"/>
  </p:normalViewPr>
  <p:slideViewPr>
    <p:cSldViewPr>
      <p:cViewPr varScale="1">
        <p:scale>
          <a:sx n="66" d="100"/>
          <a:sy n="66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3158A-57F9-428A-B11A-1CB24D403BBD}" type="datetimeFigureOut">
              <a:rPr lang="en-CA" smtClean="0"/>
              <a:t>2019-09-22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64206-C4EB-4842-88E2-764C598714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61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fld id="{37947217-7A6A-4A50-9B91-8FE38CA06410}" type="slidenum">
              <a:rPr lang="en-US" altLang="fr-FR" sz="1200"/>
              <a:pPr/>
              <a:t>1</a:t>
            </a:fld>
            <a:endParaRPr lang="en-US" altLang="fr-FR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fld id="{B4CDBEDE-71DA-43B3-B48F-C9F3424E51E0}" type="slidenum">
              <a:rPr lang="en-US" altLang="fr-FR" sz="1200"/>
              <a:pPr/>
              <a:t>10</a:t>
            </a:fld>
            <a:endParaRPr lang="en-US" altLang="fr-FR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fld id="{2A3211ED-3571-46E4-83C9-FB2FAD5FE6F4}" type="slidenum">
              <a:rPr lang="en-US" altLang="fr-FR" sz="1200"/>
              <a:pPr/>
              <a:t>11</a:t>
            </a:fld>
            <a:endParaRPr lang="en-US" altLang="fr-FR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fld id="{CAA71CE8-44E5-4F05-A9D1-73CBD2D99FEF}" type="slidenum">
              <a:rPr lang="en-US" altLang="fr-FR" sz="1200"/>
              <a:pPr/>
              <a:t>12</a:t>
            </a:fld>
            <a:endParaRPr lang="en-US" altLang="fr-FR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1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0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5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3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7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0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7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61E7-2EFD-4F21-A78F-FEC58DBA894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22FEC-A578-4184-8F11-89A01FCC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8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r-CA" altLang="fr-FR" b="1" dirty="0" smtClean="0">
                <a:latin typeface="Chalkboard" pitchFamily="8" charset="0"/>
              </a:rPr>
              <a:t>Quels sont les erreurs </a:t>
            </a:r>
            <a:r>
              <a:rPr lang="fr-CA" altLang="fr-FR" b="1" dirty="0" smtClean="0">
                <a:latin typeface="Chalkboard" pitchFamily="8" charset="0"/>
                <a:sym typeface="Wingdings" pitchFamily="2" charset="2"/>
              </a:rPr>
              <a:t> </a:t>
            </a:r>
            <a:r>
              <a:rPr lang="fr-CA" altLang="fr-FR" b="1" dirty="0" smtClean="0">
                <a:latin typeface="Chalkboard" pitchFamily="8" charset="0"/>
              </a:rPr>
              <a:t>avec le graphique ci-dessous? </a:t>
            </a:r>
          </a:p>
          <a:p>
            <a:pPr>
              <a:spcBef>
                <a:spcPct val="50000"/>
              </a:spcBef>
            </a:pPr>
            <a:r>
              <a:rPr lang="fr-CA" altLang="fr-FR" b="1" dirty="0" smtClean="0">
                <a:latin typeface="Chalkboard" pitchFamily="8" charset="0"/>
              </a:rPr>
              <a:t>Discute avec ton voisin.</a:t>
            </a:r>
            <a:endParaRPr lang="fr-CA" altLang="fr-FR" b="1" dirty="0">
              <a:latin typeface="Chalkboard" pitchFamily="8" charset="0"/>
            </a:endParaRPr>
          </a:p>
        </p:txBody>
      </p:sp>
      <p:grpSp>
        <p:nvGrpSpPr>
          <p:cNvPr id="2051" name="Group 15"/>
          <p:cNvGrpSpPr>
            <a:grpSpLocks/>
          </p:cNvGrpSpPr>
          <p:nvPr/>
        </p:nvGrpSpPr>
        <p:grpSpPr bwMode="auto">
          <a:xfrm>
            <a:off x="533400" y="2127250"/>
            <a:ext cx="4800600" cy="3663950"/>
            <a:chOff x="914400" y="1701800"/>
            <a:chExt cx="4800600" cy="3663950"/>
          </a:xfrm>
        </p:grpSpPr>
        <p:grpSp>
          <p:nvGrpSpPr>
            <p:cNvPr id="2058" name="Group 14"/>
            <p:cNvGrpSpPr>
              <a:grpSpLocks/>
            </p:cNvGrpSpPr>
            <p:nvPr/>
          </p:nvGrpSpPr>
          <p:grpSpPr bwMode="auto">
            <a:xfrm>
              <a:off x="914400" y="1701800"/>
              <a:ext cx="4800600" cy="3663950"/>
              <a:chOff x="914400" y="1701800"/>
              <a:chExt cx="4800600" cy="3663950"/>
            </a:xfrm>
          </p:grpSpPr>
          <p:sp>
            <p:nvSpPr>
              <p:cNvPr id="2060" name="Freeform 4"/>
              <p:cNvSpPr>
                <a:spLocks/>
              </p:cNvSpPr>
              <p:nvPr/>
            </p:nvSpPr>
            <p:spPr bwMode="auto">
              <a:xfrm>
                <a:off x="1466850" y="1701800"/>
                <a:ext cx="4164013" cy="3313113"/>
              </a:xfrm>
              <a:custGeom>
                <a:avLst/>
                <a:gdLst>
                  <a:gd name="T0" fmla="*/ 49 w 2623"/>
                  <a:gd name="T1" fmla="*/ 0 h 2087"/>
                  <a:gd name="T2" fmla="*/ 90 w 2623"/>
                  <a:gd name="T3" fmla="*/ 1106 h 2087"/>
                  <a:gd name="T4" fmla="*/ 66 w 2623"/>
                  <a:gd name="T5" fmla="*/ 1699 h 2087"/>
                  <a:gd name="T6" fmla="*/ 74 w 2623"/>
                  <a:gd name="T7" fmla="*/ 2013 h 2087"/>
                  <a:gd name="T8" fmla="*/ 387 w 2623"/>
                  <a:gd name="T9" fmla="*/ 2029 h 2087"/>
                  <a:gd name="T10" fmla="*/ 495 w 2623"/>
                  <a:gd name="T11" fmla="*/ 2038 h 2087"/>
                  <a:gd name="T12" fmla="*/ 544 w 2623"/>
                  <a:gd name="T13" fmla="*/ 2046 h 2087"/>
                  <a:gd name="T14" fmla="*/ 635 w 2623"/>
                  <a:gd name="T15" fmla="*/ 2054 h 2087"/>
                  <a:gd name="T16" fmla="*/ 981 w 2623"/>
                  <a:gd name="T17" fmla="*/ 2038 h 2087"/>
                  <a:gd name="T18" fmla="*/ 1138 w 2623"/>
                  <a:gd name="T19" fmla="*/ 2005 h 2087"/>
                  <a:gd name="T20" fmla="*/ 1303 w 2623"/>
                  <a:gd name="T21" fmla="*/ 1972 h 2087"/>
                  <a:gd name="T22" fmla="*/ 1699 w 2623"/>
                  <a:gd name="T23" fmla="*/ 1963 h 2087"/>
                  <a:gd name="T24" fmla="*/ 1798 w 2623"/>
                  <a:gd name="T25" fmla="*/ 1988 h 2087"/>
                  <a:gd name="T26" fmla="*/ 1905 w 2623"/>
                  <a:gd name="T27" fmla="*/ 2013 h 2087"/>
                  <a:gd name="T28" fmla="*/ 2326 w 2623"/>
                  <a:gd name="T29" fmla="*/ 2054 h 2087"/>
                  <a:gd name="T30" fmla="*/ 2507 w 2623"/>
                  <a:gd name="T31" fmla="*/ 2079 h 2087"/>
                  <a:gd name="T32" fmla="*/ 2623 w 2623"/>
                  <a:gd name="T33" fmla="*/ 2087 h 208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23"/>
                  <a:gd name="T52" fmla="*/ 0 h 2087"/>
                  <a:gd name="T53" fmla="*/ 2623 w 2623"/>
                  <a:gd name="T54" fmla="*/ 2087 h 208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23" h="2087">
                    <a:moveTo>
                      <a:pt x="49" y="0"/>
                    </a:moveTo>
                    <a:cubicBezTo>
                      <a:pt x="58" y="338"/>
                      <a:pt x="34" y="762"/>
                      <a:pt x="90" y="1106"/>
                    </a:cubicBezTo>
                    <a:cubicBezTo>
                      <a:pt x="85" y="1305"/>
                      <a:pt x="80" y="1500"/>
                      <a:pt x="66" y="1699"/>
                    </a:cubicBezTo>
                    <a:cubicBezTo>
                      <a:pt x="68" y="1803"/>
                      <a:pt x="0" y="1937"/>
                      <a:pt x="74" y="2013"/>
                    </a:cubicBezTo>
                    <a:cubicBezTo>
                      <a:pt x="146" y="2087"/>
                      <a:pt x="282" y="2020"/>
                      <a:pt x="387" y="2029"/>
                    </a:cubicBezTo>
                    <a:cubicBezTo>
                      <a:pt x="423" y="2032"/>
                      <a:pt x="459" y="2034"/>
                      <a:pt x="495" y="2038"/>
                    </a:cubicBezTo>
                    <a:cubicBezTo>
                      <a:pt x="511" y="2039"/>
                      <a:pt x="527" y="2044"/>
                      <a:pt x="544" y="2046"/>
                    </a:cubicBezTo>
                    <a:cubicBezTo>
                      <a:pt x="574" y="2049"/>
                      <a:pt x="604" y="2051"/>
                      <a:pt x="635" y="2054"/>
                    </a:cubicBezTo>
                    <a:cubicBezTo>
                      <a:pt x="740" y="2050"/>
                      <a:pt x="869" y="2051"/>
                      <a:pt x="981" y="2038"/>
                    </a:cubicBezTo>
                    <a:cubicBezTo>
                      <a:pt x="1034" y="2031"/>
                      <a:pt x="1083" y="2012"/>
                      <a:pt x="1138" y="2005"/>
                    </a:cubicBezTo>
                    <a:cubicBezTo>
                      <a:pt x="1240" y="1970"/>
                      <a:pt x="1186" y="1982"/>
                      <a:pt x="1303" y="1972"/>
                    </a:cubicBezTo>
                    <a:cubicBezTo>
                      <a:pt x="1421" y="1929"/>
                      <a:pt x="1573" y="1955"/>
                      <a:pt x="1699" y="1963"/>
                    </a:cubicBezTo>
                    <a:cubicBezTo>
                      <a:pt x="1732" y="1970"/>
                      <a:pt x="1764" y="1979"/>
                      <a:pt x="1798" y="1988"/>
                    </a:cubicBezTo>
                    <a:cubicBezTo>
                      <a:pt x="1847" y="2023"/>
                      <a:pt x="1803" y="1997"/>
                      <a:pt x="1905" y="2013"/>
                    </a:cubicBezTo>
                    <a:cubicBezTo>
                      <a:pt x="2047" y="2034"/>
                      <a:pt x="2179" y="2048"/>
                      <a:pt x="2326" y="2054"/>
                    </a:cubicBezTo>
                    <a:cubicBezTo>
                      <a:pt x="2386" y="2059"/>
                      <a:pt x="2446" y="2074"/>
                      <a:pt x="2507" y="2079"/>
                    </a:cubicBezTo>
                    <a:cubicBezTo>
                      <a:pt x="2545" y="2081"/>
                      <a:pt x="2623" y="2087"/>
                      <a:pt x="2623" y="208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061" name="Text Box 5"/>
              <p:cNvSpPr txBox="1">
                <a:spLocks noChangeArrowheads="1"/>
              </p:cNvSpPr>
              <p:nvPr/>
            </p:nvSpPr>
            <p:spPr bwMode="auto">
              <a:xfrm>
                <a:off x="914400" y="1752600"/>
                <a:ext cx="457200" cy="3270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15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14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13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12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11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9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8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fr-FR" sz="1600" dirty="0"/>
                  <a:t>7</a:t>
                </a:r>
              </a:p>
            </p:txBody>
          </p:sp>
          <p:sp>
            <p:nvSpPr>
              <p:cNvPr id="2062" name="Text Box 6"/>
              <p:cNvSpPr txBox="1">
                <a:spLocks noChangeArrowheads="1"/>
              </p:cNvSpPr>
              <p:nvPr/>
            </p:nvSpPr>
            <p:spPr bwMode="auto">
              <a:xfrm>
                <a:off x="1524000" y="5029200"/>
                <a:ext cx="41910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8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fr-FR" sz="1600"/>
                  <a:t>0	5	7	12	17</a:t>
                </a:r>
              </a:p>
            </p:txBody>
          </p:sp>
        </p:grpSp>
        <p:sp>
          <p:nvSpPr>
            <p:cNvPr id="2059" name="Freeform 7"/>
            <p:cNvSpPr>
              <a:spLocks/>
            </p:cNvSpPr>
            <p:nvPr/>
          </p:nvSpPr>
          <p:spPr bwMode="auto">
            <a:xfrm>
              <a:off x="1752600" y="2514600"/>
              <a:ext cx="3902075" cy="2030412"/>
            </a:xfrm>
            <a:custGeom>
              <a:avLst/>
              <a:gdLst>
                <a:gd name="T0" fmla="*/ 0 w 2458"/>
                <a:gd name="T1" fmla="*/ 1279 h 1279"/>
                <a:gd name="T2" fmla="*/ 74 w 2458"/>
                <a:gd name="T3" fmla="*/ 1262 h 1279"/>
                <a:gd name="T4" fmla="*/ 157 w 2458"/>
                <a:gd name="T5" fmla="*/ 1171 h 1279"/>
                <a:gd name="T6" fmla="*/ 289 w 2458"/>
                <a:gd name="T7" fmla="*/ 982 h 1279"/>
                <a:gd name="T8" fmla="*/ 511 w 2458"/>
                <a:gd name="T9" fmla="*/ 973 h 1279"/>
                <a:gd name="T10" fmla="*/ 619 w 2458"/>
                <a:gd name="T11" fmla="*/ 742 h 1279"/>
                <a:gd name="T12" fmla="*/ 684 w 2458"/>
                <a:gd name="T13" fmla="*/ 487 h 1279"/>
                <a:gd name="T14" fmla="*/ 709 w 2458"/>
                <a:gd name="T15" fmla="*/ 404 h 1279"/>
                <a:gd name="T16" fmla="*/ 750 w 2458"/>
                <a:gd name="T17" fmla="*/ 371 h 1279"/>
                <a:gd name="T18" fmla="*/ 800 w 2458"/>
                <a:gd name="T19" fmla="*/ 347 h 1279"/>
                <a:gd name="T20" fmla="*/ 841 w 2458"/>
                <a:gd name="T21" fmla="*/ 314 h 1279"/>
                <a:gd name="T22" fmla="*/ 981 w 2458"/>
                <a:gd name="T23" fmla="*/ 272 h 1279"/>
                <a:gd name="T24" fmla="*/ 1014 w 2458"/>
                <a:gd name="T25" fmla="*/ 248 h 1279"/>
                <a:gd name="T26" fmla="*/ 1039 w 2458"/>
                <a:gd name="T27" fmla="*/ 239 h 1279"/>
                <a:gd name="T28" fmla="*/ 1155 w 2458"/>
                <a:gd name="T29" fmla="*/ 149 h 1279"/>
                <a:gd name="T30" fmla="*/ 1303 w 2458"/>
                <a:gd name="T31" fmla="*/ 50 h 1279"/>
                <a:gd name="T32" fmla="*/ 1419 w 2458"/>
                <a:gd name="T33" fmla="*/ 0 h 1279"/>
                <a:gd name="T34" fmla="*/ 1501 w 2458"/>
                <a:gd name="T35" fmla="*/ 17 h 1279"/>
                <a:gd name="T36" fmla="*/ 1542 w 2458"/>
                <a:gd name="T37" fmla="*/ 41 h 1279"/>
                <a:gd name="T38" fmla="*/ 1567 w 2458"/>
                <a:gd name="T39" fmla="*/ 83 h 1279"/>
                <a:gd name="T40" fmla="*/ 1625 w 2458"/>
                <a:gd name="T41" fmla="*/ 140 h 1279"/>
                <a:gd name="T42" fmla="*/ 1658 w 2458"/>
                <a:gd name="T43" fmla="*/ 206 h 1279"/>
                <a:gd name="T44" fmla="*/ 1699 w 2458"/>
                <a:gd name="T45" fmla="*/ 248 h 1279"/>
                <a:gd name="T46" fmla="*/ 1715 w 2458"/>
                <a:gd name="T47" fmla="*/ 305 h 1279"/>
                <a:gd name="T48" fmla="*/ 1748 w 2458"/>
                <a:gd name="T49" fmla="*/ 437 h 1279"/>
                <a:gd name="T50" fmla="*/ 1773 w 2458"/>
                <a:gd name="T51" fmla="*/ 503 h 1279"/>
                <a:gd name="T52" fmla="*/ 1946 w 2458"/>
                <a:gd name="T53" fmla="*/ 545 h 1279"/>
                <a:gd name="T54" fmla="*/ 2012 w 2458"/>
                <a:gd name="T55" fmla="*/ 569 h 1279"/>
                <a:gd name="T56" fmla="*/ 2103 w 2458"/>
                <a:gd name="T57" fmla="*/ 602 h 1279"/>
                <a:gd name="T58" fmla="*/ 2210 w 2458"/>
                <a:gd name="T59" fmla="*/ 627 h 1279"/>
                <a:gd name="T60" fmla="*/ 2301 w 2458"/>
                <a:gd name="T61" fmla="*/ 644 h 1279"/>
                <a:gd name="T62" fmla="*/ 2334 w 2458"/>
                <a:gd name="T63" fmla="*/ 677 h 1279"/>
                <a:gd name="T64" fmla="*/ 2359 w 2458"/>
                <a:gd name="T65" fmla="*/ 784 h 1279"/>
                <a:gd name="T66" fmla="*/ 2400 w 2458"/>
                <a:gd name="T67" fmla="*/ 965 h 1279"/>
                <a:gd name="T68" fmla="*/ 2433 w 2458"/>
                <a:gd name="T69" fmla="*/ 1089 h 1279"/>
                <a:gd name="T70" fmla="*/ 2450 w 2458"/>
                <a:gd name="T71" fmla="*/ 1138 h 1279"/>
                <a:gd name="T72" fmla="*/ 2458 w 2458"/>
                <a:gd name="T73" fmla="*/ 1163 h 12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458"/>
                <a:gd name="T112" fmla="*/ 0 h 1279"/>
                <a:gd name="T113" fmla="*/ 2458 w 2458"/>
                <a:gd name="T114" fmla="*/ 1279 h 12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458" h="1279">
                  <a:moveTo>
                    <a:pt x="0" y="1279"/>
                  </a:moveTo>
                  <a:cubicBezTo>
                    <a:pt x="7" y="1277"/>
                    <a:pt x="59" y="1270"/>
                    <a:pt x="74" y="1262"/>
                  </a:cubicBezTo>
                  <a:cubicBezTo>
                    <a:pt x="105" y="1244"/>
                    <a:pt x="137" y="1199"/>
                    <a:pt x="157" y="1171"/>
                  </a:cubicBezTo>
                  <a:cubicBezTo>
                    <a:pt x="180" y="1099"/>
                    <a:pt x="223" y="1023"/>
                    <a:pt x="289" y="982"/>
                  </a:cubicBezTo>
                  <a:cubicBezTo>
                    <a:pt x="363" y="996"/>
                    <a:pt x="438" y="992"/>
                    <a:pt x="511" y="973"/>
                  </a:cubicBezTo>
                  <a:cubicBezTo>
                    <a:pt x="574" y="913"/>
                    <a:pt x="567" y="810"/>
                    <a:pt x="619" y="742"/>
                  </a:cubicBezTo>
                  <a:cubicBezTo>
                    <a:pt x="640" y="656"/>
                    <a:pt x="659" y="571"/>
                    <a:pt x="684" y="487"/>
                  </a:cubicBezTo>
                  <a:cubicBezTo>
                    <a:pt x="687" y="475"/>
                    <a:pt x="705" y="406"/>
                    <a:pt x="709" y="404"/>
                  </a:cubicBezTo>
                  <a:cubicBezTo>
                    <a:pt x="723" y="394"/>
                    <a:pt x="735" y="380"/>
                    <a:pt x="750" y="371"/>
                  </a:cubicBezTo>
                  <a:cubicBezTo>
                    <a:pt x="811" y="333"/>
                    <a:pt x="737" y="397"/>
                    <a:pt x="800" y="347"/>
                  </a:cubicBezTo>
                  <a:cubicBezTo>
                    <a:pt x="830" y="322"/>
                    <a:pt x="799" y="334"/>
                    <a:pt x="841" y="314"/>
                  </a:cubicBezTo>
                  <a:cubicBezTo>
                    <a:pt x="883" y="292"/>
                    <a:pt x="935" y="284"/>
                    <a:pt x="981" y="272"/>
                  </a:cubicBezTo>
                  <a:cubicBezTo>
                    <a:pt x="992" y="264"/>
                    <a:pt x="1002" y="254"/>
                    <a:pt x="1014" y="248"/>
                  </a:cubicBezTo>
                  <a:cubicBezTo>
                    <a:pt x="1021" y="243"/>
                    <a:pt x="1031" y="243"/>
                    <a:pt x="1039" y="239"/>
                  </a:cubicBezTo>
                  <a:cubicBezTo>
                    <a:pt x="1082" y="213"/>
                    <a:pt x="1105" y="164"/>
                    <a:pt x="1155" y="149"/>
                  </a:cubicBezTo>
                  <a:cubicBezTo>
                    <a:pt x="1212" y="90"/>
                    <a:pt x="1230" y="78"/>
                    <a:pt x="1303" y="50"/>
                  </a:cubicBezTo>
                  <a:cubicBezTo>
                    <a:pt x="1335" y="17"/>
                    <a:pt x="1374" y="10"/>
                    <a:pt x="1419" y="0"/>
                  </a:cubicBezTo>
                  <a:cubicBezTo>
                    <a:pt x="1436" y="2"/>
                    <a:pt x="1480" y="4"/>
                    <a:pt x="1501" y="17"/>
                  </a:cubicBezTo>
                  <a:cubicBezTo>
                    <a:pt x="1554" y="48"/>
                    <a:pt x="1477" y="19"/>
                    <a:pt x="1542" y="41"/>
                  </a:cubicBezTo>
                  <a:cubicBezTo>
                    <a:pt x="1597" y="96"/>
                    <a:pt x="1521" y="15"/>
                    <a:pt x="1567" y="83"/>
                  </a:cubicBezTo>
                  <a:cubicBezTo>
                    <a:pt x="1579" y="102"/>
                    <a:pt x="1607" y="123"/>
                    <a:pt x="1625" y="140"/>
                  </a:cubicBezTo>
                  <a:cubicBezTo>
                    <a:pt x="1645" y="203"/>
                    <a:pt x="1627" y="175"/>
                    <a:pt x="1658" y="206"/>
                  </a:cubicBezTo>
                  <a:cubicBezTo>
                    <a:pt x="1671" y="219"/>
                    <a:pt x="1699" y="248"/>
                    <a:pt x="1699" y="248"/>
                  </a:cubicBezTo>
                  <a:cubicBezTo>
                    <a:pt x="1669" y="275"/>
                    <a:pt x="1693" y="273"/>
                    <a:pt x="1715" y="305"/>
                  </a:cubicBezTo>
                  <a:cubicBezTo>
                    <a:pt x="1724" y="349"/>
                    <a:pt x="1738" y="392"/>
                    <a:pt x="1748" y="437"/>
                  </a:cubicBezTo>
                  <a:cubicBezTo>
                    <a:pt x="1751" y="455"/>
                    <a:pt x="1753" y="489"/>
                    <a:pt x="1773" y="503"/>
                  </a:cubicBezTo>
                  <a:cubicBezTo>
                    <a:pt x="1819" y="536"/>
                    <a:pt x="1892" y="535"/>
                    <a:pt x="1946" y="545"/>
                  </a:cubicBezTo>
                  <a:cubicBezTo>
                    <a:pt x="1967" y="555"/>
                    <a:pt x="1991" y="558"/>
                    <a:pt x="2012" y="569"/>
                  </a:cubicBezTo>
                  <a:cubicBezTo>
                    <a:pt x="2095" y="610"/>
                    <a:pt x="1982" y="585"/>
                    <a:pt x="2103" y="602"/>
                  </a:cubicBezTo>
                  <a:cubicBezTo>
                    <a:pt x="2138" y="614"/>
                    <a:pt x="2172" y="620"/>
                    <a:pt x="2210" y="627"/>
                  </a:cubicBezTo>
                  <a:cubicBezTo>
                    <a:pt x="2240" y="632"/>
                    <a:pt x="2301" y="644"/>
                    <a:pt x="2301" y="644"/>
                  </a:cubicBezTo>
                  <a:cubicBezTo>
                    <a:pt x="2303" y="646"/>
                    <a:pt x="2332" y="673"/>
                    <a:pt x="2334" y="677"/>
                  </a:cubicBezTo>
                  <a:cubicBezTo>
                    <a:pt x="2344" y="706"/>
                    <a:pt x="2351" y="752"/>
                    <a:pt x="2359" y="784"/>
                  </a:cubicBezTo>
                  <a:cubicBezTo>
                    <a:pt x="2366" y="852"/>
                    <a:pt x="2368" y="903"/>
                    <a:pt x="2400" y="965"/>
                  </a:cubicBezTo>
                  <a:cubicBezTo>
                    <a:pt x="2408" y="1007"/>
                    <a:pt x="2421" y="1047"/>
                    <a:pt x="2433" y="1089"/>
                  </a:cubicBezTo>
                  <a:cubicBezTo>
                    <a:pt x="2440" y="1114"/>
                    <a:pt x="2441" y="1113"/>
                    <a:pt x="2450" y="1138"/>
                  </a:cubicBezTo>
                  <a:cubicBezTo>
                    <a:pt x="2452" y="1146"/>
                    <a:pt x="2458" y="1163"/>
                    <a:pt x="2458" y="116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052" name="Oval 8"/>
          <p:cNvSpPr>
            <a:spLocks noChangeArrowheads="1"/>
          </p:cNvSpPr>
          <p:nvPr/>
        </p:nvSpPr>
        <p:spPr bwMode="auto">
          <a:xfrm>
            <a:off x="5029200" y="39306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2053" name="Oval 9"/>
          <p:cNvSpPr>
            <a:spLocks noChangeArrowheads="1"/>
          </p:cNvSpPr>
          <p:nvPr/>
        </p:nvSpPr>
        <p:spPr bwMode="auto">
          <a:xfrm>
            <a:off x="1905000" y="44640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2054" name="Oval 10"/>
          <p:cNvSpPr>
            <a:spLocks noChangeArrowheads="1"/>
          </p:cNvSpPr>
          <p:nvPr/>
        </p:nvSpPr>
        <p:spPr bwMode="auto">
          <a:xfrm>
            <a:off x="3657600" y="28638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2055" name="Oval 11"/>
          <p:cNvSpPr>
            <a:spLocks noChangeArrowheads="1"/>
          </p:cNvSpPr>
          <p:nvPr/>
        </p:nvSpPr>
        <p:spPr bwMode="auto">
          <a:xfrm>
            <a:off x="1447800" y="49212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2056" name="Oval 12"/>
          <p:cNvSpPr>
            <a:spLocks noChangeArrowheads="1"/>
          </p:cNvSpPr>
          <p:nvPr/>
        </p:nvSpPr>
        <p:spPr bwMode="auto">
          <a:xfrm>
            <a:off x="2514600" y="34734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638800" y="1371600"/>
            <a:ext cx="32766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 altLang="fr-FR" sz="2000" dirty="0" smtClean="0">
                <a:solidFill>
                  <a:schemeClr val="tx2">
                    <a:lumMod val="50000"/>
                  </a:schemeClr>
                </a:solidFill>
                <a:latin typeface="Comic Sans MS" pitchFamily="8" charset="0"/>
              </a:rPr>
              <a:t>Réponses: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fr-CA" altLang="fr-FR" sz="2000" dirty="0" smtClean="0">
                <a:solidFill>
                  <a:schemeClr val="tx2">
                    <a:lumMod val="50000"/>
                  </a:schemeClr>
                </a:solidFill>
                <a:latin typeface="Comic Sans MS" pitchFamily="8" charset="0"/>
              </a:rPr>
              <a:t>Aucun titre--de quoi s’agit-il?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fr-CA" altLang="fr-FR" sz="2000" dirty="0" smtClean="0">
                <a:solidFill>
                  <a:schemeClr val="tx2">
                    <a:lumMod val="50000"/>
                  </a:schemeClr>
                </a:solidFill>
                <a:latin typeface="Comic Sans MS" pitchFamily="8" charset="0"/>
              </a:rPr>
              <a:t>Axes non-identifiés--unités???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fr-CA" altLang="fr-FR" sz="2000" dirty="0" smtClean="0">
                <a:solidFill>
                  <a:schemeClr val="tx2">
                    <a:lumMod val="50000"/>
                  </a:schemeClr>
                </a:solidFill>
                <a:latin typeface="Comic Sans MS" pitchFamily="8" charset="0"/>
              </a:rPr>
              <a:t>Numéros ne montent pas d’une façon égale sur les axes.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fr-CA" altLang="fr-FR" sz="2000" dirty="0" smtClean="0">
                <a:solidFill>
                  <a:schemeClr val="tx2">
                    <a:lumMod val="50000"/>
                  </a:schemeClr>
                </a:solidFill>
                <a:latin typeface="Comic Sans MS" pitchFamily="8" charset="0"/>
              </a:rPr>
              <a:t>Règle!!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fr-CA" altLang="fr-FR" sz="2000" dirty="0" smtClean="0">
                <a:solidFill>
                  <a:schemeClr val="tx2">
                    <a:lumMod val="50000"/>
                  </a:schemeClr>
                </a:solidFill>
                <a:latin typeface="Comic Sans MS" pitchFamily="8" charset="0"/>
              </a:rPr>
              <a:t>Ligne entre les points-- pas droite!!! </a:t>
            </a:r>
            <a:endParaRPr lang="fr-CA" altLang="fr-FR" sz="2000" dirty="0">
              <a:solidFill>
                <a:schemeClr val="tx2">
                  <a:lumMod val="50000"/>
                </a:schemeClr>
              </a:solidFill>
              <a:latin typeface="Comic Sans MS" pitchFamily="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5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://dtil.unilat.org/LI/2002/images/graphique1_f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7236"/>
            <a:ext cx="4800600" cy="283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4" name="Picture 86" descr="http://www.insee.fr/fr/insee_regions/nord-pas-de-calais/themes/pub_electroniques/Adulm_projections_demographiques/img/graphique1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8318"/>
            <a:ext cx="4038600" cy="297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altLang="fr-FR" b="1" u="sng" dirty="0">
                <a:latin typeface="Comic Sans MS" pitchFamily="8" charset="0"/>
              </a:rPr>
              <a:t>1.Graphique à lignes:</a:t>
            </a:r>
            <a:r>
              <a:rPr lang="fr-CA" altLang="fr-FR" dirty="0">
                <a:latin typeface="Comic Sans MS" pitchFamily="8" charset="0"/>
              </a:rPr>
              <a:t>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 altLang="fr-FR" sz="2800" dirty="0">
                <a:latin typeface="Comic Sans MS" pitchFamily="8" charset="0"/>
              </a:rPr>
              <a:t>U</a:t>
            </a:r>
            <a:r>
              <a:rPr lang="fr-CA" altLang="fr-FR" sz="2800" dirty="0" smtClean="0">
                <a:latin typeface="Comic Sans MS" pitchFamily="8" charset="0"/>
              </a:rPr>
              <a:t>tilisé </a:t>
            </a:r>
            <a:r>
              <a:rPr lang="fr-CA" altLang="fr-FR" sz="2800" dirty="0">
                <a:latin typeface="Comic Sans MS" pitchFamily="8" charset="0"/>
              </a:rPr>
              <a:t>pour montrer </a:t>
            </a:r>
            <a:r>
              <a:rPr lang="fr-CA" altLang="fr-FR" sz="2800" dirty="0" smtClean="0">
                <a:latin typeface="Comic Sans MS" pitchFamily="8" charset="0"/>
              </a:rPr>
              <a:t>la relation entre deux variables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A" altLang="fr-FR" sz="2800" dirty="0" smtClean="0">
                <a:latin typeface="Comic Sans MS" pitchFamily="8" charset="0"/>
              </a:rPr>
              <a:t>Utile pour faire des </a:t>
            </a:r>
            <a:r>
              <a:rPr lang="fr-CA" altLang="fr-FR" sz="2800" dirty="0">
                <a:latin typeface="Comic Sans MS" pitchFamily="8" charset="0"/>
              </a:rPr>
              <a:t>comparaisons et liens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951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6" name="Picture 26" descr="http://www.crtc.gc.ca/fra/publications/reports/policymonitoring/2009/f62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843" y="3293533"/>
            <a:ext cx="2892357" cy="188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http://www.hrsdc.gc.ca/fra/sm/ps/rhdc/rpc/publications/recherche/1998-000168/images/graphique_1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7" y="4211204"/>
            <a:ext cx="3440113" cy="260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http://www.memoireonline.com/06/09/2177/Communication-et-controle-de-la-trypanosomose-animale-africaine--etude-de-cas-des-inte1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29008"/>
            <a:ext cx="3352800" cy="1989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fr-FR" b="1" u="sng" dirty="0">
                <a:latin typeface="Comic Sans MS" pitchFamily="8" charset="0"/>
              </a:rPr>
              <a:t>2.Graphique à barres</a:t>
            </a:r>
            <a:r>
              <a:rPr lang="en-US" altLang="fr-FR" b="1" u="sng" dirty="0" smtClean="0">
                <a:latin typeface="Comic Sans MS" pitchFamily="8" charset="0"/>
              </a:rPr>
              <a:t>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/>
          </a:bodyPr>
          <a:lstStyle/>
          <a:p>
            <a:r>
              <a:rPr lang="fr-CA" altLang="fr-FR" sz="2800" dirty="0" smtClean="0">
                <a:latin typeface="Comic Sans MS" pitchFamily="8" charset="0"/>
              </a:rPr>
              <a:t>Les quantités sont indiquées par des barres de différentes longueurs.</a:t>
            </a:r>
          </a:p>
          <a:p>
            <a:r>
              <a:rPr lang="fr-CA" altLang="fr-FR" sz="2800" dirty="0" smtClean="0">
                <a:latin typeface="Comic Sans MS" pitchFamily="8" charset="0"/>
              </a:rPr>
              <a:t>Utiles pour des comparaisons entre groupes différentes.</a:t>
            </a:r>
            <a:br>
              <a:rPr lang="fr-CA" altLang="fr-FR" sz="2800" dirty="0" smtClean="0">
                <a:latin typeface="Comic Sans MS" pitchFamily="8" charset="0"/>
              </a:rPr>
            </a:b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2717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bercy.gouv.fr/egr/images/graphiq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89255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http://www.eceausysteme.com/images/graphiqu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220980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b="1" u="sng" dirty="0" smtClean="0">
                <a:latin typeface="Comic Sans MS" pitchFamily="8" charset="0"/>
              </a:rPr>
              <a:t>3.Graphiques </a:t>
            </a:r>
            <a:r>
              <a:rPr lang="en-US" altLang="fr-FR" b="1" u="sng" dirty="0" err="1">
                <a:latin typeface="Comic Sans MS" pitchFamily="8" charset="0"/>
              </a:rPr>
              <a:t>circulaires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A" altLang="fr-FR" sz="2800" dirty="0" smtClean="0">
                <a:latin typeface="Comic Sans MS" pitchFamily="8" charset="0"/>
              </a:rPr>
              <a:t>montrent une partie d’une chose entière (%)</a:t>
            </a:r>
          </a:p>
          <a:p>
            <a:r>
              <a:rPr lang="fr-CA" altLang="fr-FR" sz="2800" dirty="0" smtClean="0">
                <a:latin typeface="Comic Sans MS" pitchFamily="8" charset="0"/>
              </a:rPr>
              <a:t>la plus grande portion va en premier ( et les autres suivent le sens de l’horloge)</a:t>
            </a:r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2305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fr-CA" noProof="0" dirty="0" smtClean="0">
                <a:latin typeface="+mn-lt"/>
              </a:rPr>
              <a:t>Exemples/ Pratique:</a:t>
            </a:r>
            <a:r>
              <a:rPr lang="fr-CA" dirty="0">
                <a:latin typeface="+mn-lt"/>
              </a:rPr>
              <a:t/>
            </a:r>
            <a:br>
              <a:rPr lang="fr-CA" dirty="0">
                <a:latin typeface="+mn-lt"/>
              </a:rPr>
            </a:br>
            <a:r>
              <a:rPr lang="fr-CA" sz="1300" dirty="0" smtClean="0">
                <a:latin typeface="+mn-lt"/>
              </a:rPr>
              <a:t> </a:t>
            </a:r>
            <a:r>
              <a:rPr lang="fr-CA" dirty="0" smtClean="0">
                <a:latin typeface="+mn-lt"/>
              </a:rPr>
              <a:t/>
            </a:r>
            <a:br>
              <a:rPr lang="fr-CA" dirty="0" smtClean="0">
                <a:latin typeface="+mn-lt"/>
              </a:rPr>
            </a:br>
            <a:r>
              <a:rPr lang="fr-CA" noProof="0" dirty="0" smtClean="0">
                <a:latin typeface="+mn-lt"/>
              </a:rPr>
              <a:t>Paquet avec:</a:t>
            </a:r>
            <a:br>
              <a:rPr lang="fr-CA" noProof="0" dirty="0" smtClean="0">
                <a:latin typeface="+mn-lt"/>
              </a:rPr>
            </a:br>
            <a:r>
              <a:rPr lang="fr-CA" noProof="0" dirty="0" smtClean="0">
                <a:latin typeface="+mn-lt"/>
              </a:rPr>
              <a:t>	- graphiques </a:t>
            </a:r>
            <a:br>
              <a:rPr lang="fr-CA" noProof="0" dirty="0" smtClean="0">
                <a:latin typeface="+mn-lt"/>
              </a:rPr>
            </a:br>
            <a:r>
              <a:rPr lang="fr-CA" noProof="0" dirty="0" smtClean="0">
                <a:latin typeface="+mn-lt"/>
              </a:rPr>
              <a:t>	- la </a:t>
            </a:r>
            <a:r>
              <a:rPr lang="fr-CA" noProof="0" dirty="0" smtClean="0">
                <a:latin typeface="+mn-lt"/>
              </a:rPr>
              <a:t>croissance d’un poisson rouge </a:t>
            </a:r>
            <a:r>
              <a:rPr lang="fr-CA" noProof="0" dirty="0" smtClean="0">
                <a:latin typeface="+mn-lt"/>
              </a:rPr>
              <a:t/>
            </a:r>
            <a:br>
              <a:rPr lang="fr-CA" noProof="0" dirty="0" smtClean="0">
                <a:latin typeface="+mn-lt"/>
              </a:rPr>
            </a:br>
            <a:r>
              <a:rPr lang="fr-CA" noProof="0" dirty="0" smtClean="0">
                <a:latin typeface="+mn-lt"/>
              </a:rPr>
              <a:t>	- </a:t>
            </a:r>
            <a:r>
              <a:rPr lang="fr-CA" dirty="0" smtClean="0">
                <a:latin typeface="+mn-lt"/>
              </a:rPr>
              <a:t>sondage de la classe</a:t>
            </a:r>
            <a:endParaRPr lang="fr-CA" noProof="0" dirty="0">
              <a:latin typeface="+mn-lt"/>
            </a:endParaRPr>
          </a:p>
        </p:txBody>
      </p:sp>
      <p:pic>
        <p:nvPicPr>
          <p:cNvPr id="4" name="Picture 3" descr="1150753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069478"/>
            <a:ext cx="3352800" cy="278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fr-CA" noProof="0" dirty="0" smtClean="0">
                <a:latin typeface="+mn-lt"/>
              </a:rPr>
              <a:t>Les graphiques</a:t>
            </a:r>
            <a:endParaRPr lang="fr-CA" noProof="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7924800" cy="1752600"/>
          </a:xfrm>
        </p:spPr>
        <p:txBody>
          <a:bodyPr/>
          <a:lstStyle/>
          <a:p>
            <a:r>
              <a:rPr lang="fr-CA" noProof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Les étapes pour dessiner un bon graphique </a:t>
            </a:r>
            <a:endParaRPr lang="fr-CA" noProof="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570" y="2133600"/>
            <a:ext cx="48006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2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 smtClean="0">
                <a:latin typeface="+mn-lt"/>
              </a:rPr>
              <a:t>1. Règle!!!</a:t>
            </a:r>
            <a:endParaRPr lang="fr-CA" noProof="0" dirty="0">
              <a:latin typeface="+mn-lt"/>
            </a:endParaRPr>
          </a:p>
        </p:txBody>
      </p:sp>
      <p:pic>
        <p:nvPicPr>
          <p:cNvPr id="4" name="Content Placeholder 3" descr="55424-1012-2-3ww-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5" b="21845"/>
          <a:stretch>
            <a:fillRect/>
          </a:stretch>
        </p:blipFill>
        <p:spPr>
          <a:xfrm>
            <a:off x="457200" y="1371600"/>
            <a:ext cx="8229600" cy="5105400"/>
          </a:xfrm>
        </p:spPr>
      </p:pic>
    </p:spTree>
    <p:extLst>
      <p:ext uri="{BB962C8B-B14F-4D97-AF65-F5344CB8AC3E}">
        <p14:creationId xmlns:p14="http://schemas.microsoft.com/office/powerpoint/2010/main" val="27956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graph 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0673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 smtClean="0">
                <a:latin typeface="+mn-lt"/>
              </a:rPr>
              <a:t>2.  L’échelle</a:t>
            </a:r>
            <a:endParaRPr lang="fr-CA" noProof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CA" sz="2800" noProof="0" dirty="0" smtClean="0">
                <a:latin typeface="+mn-lt"/>
              </a:rPr>
              <a:t>Compte le numéro de lignes que tu as (pas les espaces!)</a:t>
            </a:r>
          </a:p>
          <a:p>
            <a:pPr>
              <a:spcAft>
                <a:spcPts val="600"/>
              </a:spcAft>
            </a:pPr>
            <a:r>
              <a:rPr lang="fr-CA" sz="2800" noProof="0" dirty="0" smtClean="0">
                <a:latin typeface="+mn-lt"/>
              </a:rPr>
              <a:t>Cherche le plus haut chiffre des données</a:t>
            </a:r>
          </a:p>
          <a:p>
            <a:pPr>
              <a:spcAft>
                <a:spcPts val="600"/>
              </a:spcAft>
            </a:pPr>
            <a:r>
              <a:rPr lang="fr-CA" sz="2800" noProof="0" dirty="0" smtClean="0">
                <a:latin typeface="+mn-lt"/>
              </a:rPr>
              <a:t>Divise:  Le plus haut chiffre ÷ numéro de lignes</a:t>
            </a:r>
          </a:p>
          <a:p>
            <a:pPr>
              <a:spcAft>
                <a:spcPts val="600"/>
              </a:spcAft>
            </a:pPr>
            <a:r>
              <a:rPr lang="fr-CA" sz="2800" noProof="0" dirty="0" smtClean="0">
                <a:latin typeface="+mn-lt"/>
              </a:rPr>
              <a:t>Arrondis au numéro entier le plus proche</a:t>
            </a:r>
          </a:p>
          <a:p>
            <a:pPr>
              <a:spcAft>
                <a:spcPts val="600"/>
              </a:spcAft>
            </a:pPr>
            <a:r>
              <a:rPr lang="fr-CA" sz="2800" noProof="0" dirty="0" smtClean="0">
                <a:latin typeface="+mn-lt"/>
              </a:rPr>
              <a:t>Monte par les numéros “simples”:  1, 2, 5, 10, 20, 25, etc.  (ne monte pas par 2.5, 5, 7.5, etc…) </a:t>
            </a:r>
          </a:p>
          <a:p>
            <a:pPr>
              <a:spcAft>
                <a:spcPts val="600"/>
              </a:spcAft>
            </a:pPr>
            <a:r>
              <a:rPr lang="fr-CA" sz="2800" noProof="0" dirty="0" smtClean="0">
                <a:latin typeface="+mn-lt"/>
              </a:rPr>
              <a:t>Il faut monter par le même montant chaque fois</a:t>
            </a:r>
          </a:p>
        </p:txBody>
      </p:sp>
    </p:spTree>
    <p:extLst>
      <p:ext uri="{BB962C8B-B14F-4D97-AF65-F5344CB8AC3E}">
        <p14:creationId xmlns:p14="http://schemas.microsoft.com/office/powerpoint/2010/main" val="1648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591" y="1371600"/>
            <a:ext cx="48006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+mn-lt"/>
              </a:rPr>
              <a:t>3</a:t>
            </a:r>
            <a:r>
              <a:rPr lang="fr-CA" noProof="0" dirty="0" smtClean="0">
                <a:latin typeface="+mn-lt"/>
              </a:rPr>
              <a:t>. Un titre </a:t>
            </a:r>
            <a:endParaRPr lang="fr-CA" noProof="0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371600"/>
            <a:ext cx="3733800" cy="50292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fr-CA" noProof="0" dirty="0" smtClean="0">
                <a:latin typeface="+mn-lt"/>
              </a:rPr>
              <a:t>Utilise les variables pour décrire le titre </a:t>
            </a:r>
          </a:p>
          <a:p>
            <a:pPr marL="0" lvl="1" indent="0">
              <a:buNone/>
            </a:pPr>
            <a:endParaRPr lang="fr-CA" dirty="0" smtClean="0">
              <a:latin typeface="+mn-lt"/>
            </a:endParaRPr>
          </a:p>
          <a:p>
            <a:pPr marL="0" lvl="1" indent="0">
              <a:buNone/>
            </a:pPr>
            <a:r>
              <a:rPr lang="fr-CA" dirty="0" smtClean="0">
                <a:latin typeface="+mn-lt"/>
              </a:rPr>
              <a:t>ex. </a:t>
            </a:r>
            <a:r>
              <a:rPr lang="fr-CA" noProof="0" dirty="0" smtClean="0">
                <a:latin typeface="+mn-lt"/>
              </a:rPr>
              <a:t>La relation entre la variable indépendante </a:t>
            </a:r>
            <a:r>
              <a:rPr lang="fr-CA" i="1" noProof="0" dirty="0" smtClean="0">
                <a:latin typeface="+mn-lt"/>
              </a:rPr>
              <a:t>(axe-X)</a:t>
            </a:r>
            <a:r>
              <a:rPr lang="fr-CA" noProof="0" dirty="0" smtClean="0">
                <a:latin typeface="+mn-lt"/>
              </a:rPr>
              <a:t> et la variable dépendante </a:t>
            </a:r>
            <a:r>
              <a:rPr lang="fr-CA" i="1" noProof="0" dirty="0" smtClean="0">
                <a:latin typeface="+mn-lt"/>
              </a:rPr>
              <a:t>(axe-Y)</a:t>
            </a:r>
          </a:p>
          <a:p>
            <a:endParaRPr lang="fr-CA" noProof="0" dirty="0"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1143000"/>
            <a:ext cx="4114800" cy="11430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4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8006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+mn-lt"/>
              </a:rPr>
              <a:t>4</a:t>
            </a:r>
            <a:r>
              <a:rPr lang="fr-CA" noProof="0" dirty="0" smtClean="0">
                <a:latin typeface="+mn-lt"/>
              </a:rPr>
              <a:t>.  La variable indépendante</a:t>
            </a:r>
            <a:endParaRPr lang="fr-CA" noProof="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28800"/>
            <a:ext cx="3810000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noProof="0" dirty="0" smtClean="0">
                <a:latin typeface="+mn-lt"/>
              </a:rPr>
              <a:t>= La variable qu’on teste, qui peut être changé par le scientifique.</a:t>
            </a:r>
          </a:p>
          <a:p>
            <a:pPr marL="0" indent="0">
              <a:buNone/>
            </a:pPr>
            <a:endParaRPr lang="fr-CA" sz="2800" noProof="0" dirty="0" smtClean="0">
              <a:latin typeface="+mn-lt"/>
            </a:endParaRPr>
          </a:p>
          <a:p>
            <a:pPr marL="0" indent="0">
              <a:buNone/>
            </a:pPr>
            <a:r>
              <a:rPr lang="fr-CA" sz="2800" noProof="0" dirty="0" smtClean="0">
                <a:latin typeface="+mn-lt"/>
              </a:rPr>
              <a:t>Sur l’axe-X  </a:t>
            </a:r>
          </a:p>
          <a:p>
            <a:pPr marL="0" indent="0">
              <a:buNone/>
            </a:pPr>
            <a:r>
              <a:rPr lang="fr-CA" sz="2800" noProof="0" dirty="0" smtClean="0">
                <a:latin typeface="+mn-lt"/>
              </a:rPr>
              <a:t>(l’axe horizontale)</a:t>
            </a:r>
          </a:p>
        </p:txBody>
      </p:sp>
      <p:sp>
        <p:nvSpPr>
          <p:cNvPr id="6" name="Oval 5"/>
          <p:cNvSpPr/>
          <p:nvPr/>
        </p:nvSpPr>
        <p:spPr>
          <a:xfrm>
            <a:off x="5676900" y="5105400"/>
            <a:ext cx="2857500" cy="11430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48006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 smtClean="0">
                <a:latin typeface="+mn-lt"/>
              </a:rPr>
              <a:t>5.  La variable dépendante</a:t>
            </a:r>
            <a:endParaRPr lang="fr-CA" noProof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33528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noProof="0" dirty="0" smtClean="0">
                <a:latin typeface="+mn-lt"/>
              </a:rPr>
              <a:t>= Ce qui change par rapport à la variable indépendante. </a:t>
            </a:r>
          </a:p>
          <a:p>
            <a:pPr marL="0" indent="0">
              <a:buNone/>
            </a:pPr>
            <a:endParaRPr lang="fr-CA" sz="2800" noProof="0" dirty="0" smtClean="0">
              <a:latin typeface="+mn-lt"/>
            </a:endParaRPr>
          </a:p>
          <a:p>
            <a:pPr marL="0" indent="0">
              <a:buNone/>
            </a:pPr>
            <a:r>
              <a:rPr lang="fr-CA" sz="2800" noProof="0" dirty="0" smtClean="0">
                <a:latin typeface="+mn-lt"/>
              </a:rPr>
              <a:t>=Ce qu’on mesure</a:t>
            </a:r>
          </a:p>
          <a:p>
            <a:pPr marL="0" indent="0">
              <a:buNone/>
            </a:pPr>
            <a:endParaRPr lang="fr-CA" sz="2800" noProof="0" dirty="0" smtClean="0">
              <a:latin typeface="+mn-lt"/>
            </a:endParaRPr>
          </a:p>
          <a:p>
            <a:pPr marL="0" indent="0">
              <a:buNone/>
            </a:pPr>
            <a:r>
              <a:rPr lang="fr-CA" sz="2800" noProof="0" dirty="0" smtClean="0">
                <a:latin typeface="+mn-lt"/>
              </a:rPr>
              <a:t>Sur l’axe-Y </a:t>
            </a:r>
          </a:p>
          <a:p>
            <a:pPr marL="0" indent="0">
              <a:buNone/>
            </a:pPr>
            <a:r>
              <a:rPr lang="fr-CA" sz="2800" noProof="0" dirty="0" smtClean="0">
                <a:latin typeface="+mn-lt"/>
              </a:rPr>
              <a:t>(l’axe verticale)</a:t>
            </a:r>
          </a:p>
        </p:txBody>
      </p:sp>
      <p:sp>
        <p:nvSpPr>
          <p:cNvPr id="4" name="Oval 3"/>
          <p:cNvSpPr/>
          <p:nvPr/>
        </p:nvSpPr>
        <p:spPr>
          <a:xfrm rot="16200000">
            <a:off x="2298701" y="3492500"/>
            <a:ext cx="3595913" cy="878114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7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1" y="2667000"/>
            <a:ext cx="4258101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+mn-lt"/>
              </a:rPr>
              <a:t>6</a:t>
            </a:r>
            <a:r>
              <a:rPr lang="fr-CA" noProof="0" dirty="0" smtClean="0">
                <a:latin typeface="+mn-lt"/>
              </a:rPr>
              <a:t>.  Les étiquettes </a:t>
            </a:r>
            <a:endParaRPr lang="fr-CA" noProof="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noProof="0" dirty="0" smtClean="0">
                <a:latin typeface="+mn-lt"/>
              </a:rPr>
              <a:t>Il faut donner un titre aux deux axes</a:t>
            </a:r>
          </a:p>
          <a:p>
            <a:r>
              <a:rPr lang="fr-CA" noProof="0" dirty="0" smtClean="0">
                <a:latin typeface="+mn-lt"/>
              </a:rPr>
              <a:t>N'oublies pas les unités! (ex. s, min, </a:t>
            </a:r>
            <a:r>
              <a:rPr lang="fr-CA" baseline="30000" noProof="0" dirty="0" err="1" smtClean="0">
                <a:latin typeface="+mn-lt"/>
              </a:rPr>
              <a:t>o</a:t>
            </a:r>
            <a:r>
              <a:rPr lang="fr-CA" noProof="0" dirty="0" err="1" smtClean="0">
                <a:latin typeface="+mn-lt"/>
              </a:rPr>
              <a:t>C</a:t>
            </a:r>
            <a:r>
              <a:rPr lang="fr-CA" noProof="0" dirty="0" smtClean="0">
                <a:latin typeface="+mn-lt"/>
              </a:rPr>
              <a:t>, kg…)</a:t>
            </a:r>
          </a:p>
        </p:txBody>
      </p:sp>
      <p:sp>
        <p:nvSpPr>
          <p:cNvPr id="5" name="Oval 4"/>
          <p:cNvSpPr/>
          <p:nvPr/>
        </p:nvSpPr>
        <p:spPr>
          <a:xfrm rot="16200000">
            <a:off x="3305629" y="4123871"/>
            <a:ext cx="2209799" cy="43905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74635" y="6266544"/>
            <a:ext cx="2209799" cy="43905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3429000"/>
            <a:ext cx="3552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prstClr val="black"/>
                </a:solidFill>
              </a:rPr>
              <a:t>Si il y a plusieurs lignes, il faut aussi avoir une légende</a:t>
            </a:r>
          </a:p>
        </p:txBody>
      </p:sp>
      <p:sp>
        <p:nvSpPr>
          <p:cNvPr id="12" name="Oval 11"/>
          <p:cNvSpPr/>
          <p:nvPr/>
        </p:nvSpPr>
        <p:spPr>
          <a:xfrm>
            <a:off x="7162800" y="4428671"/>
            <a:ext cx="1897504" cy="1019627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types de </a:t>
            </a:r>
            <a:r>
              <a:rPr lang="en-CA" dirty="0" err="1" smtClean="0"/>
              <a:t>graphiques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52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357</Words>
  <Application>Microsoft Office PowerPoint</Application>
  <PresentationFormat>On-screen Show (4:3)</PresentationFormat>
  <Paragraphs>63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Les graphiques</vt:lpstr>
      <vt:lpstr>1. Règle!!!</vt:lpstr>
      <vt:lpstr>2.  L’échelle</vt:lpstr>
      <vt:lpstr>3. Un titre </vt:lpstr>
      <vt:lpstr>4.  La variable indépendante</vt:lpstr>
      <vt:lpstr>5.  La variable dépendante</vt:lpstr>
      <vt:lpstr>6.  Les étiquettes </vt:lpstr>
      <vt:lpstr>Les types de graphiques</vt:lpstr>
      <vt:lpstr>1.Graphique à lignes:  </vt:lpstr>
      <vt:lpstr>2.Graphique à barres:</vt:lpstr>
      <vt:lpstr>3.Graphiques circulaires</vt:lpstr>
      <vt:lpstr>Exemples/ Pratique:   Paquet avec:  - graphiques   - la croissance d’un poisson rouge   - sondage de la classe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</dc:creator>
  <cp:lastModifiedBy>Jovina</cp:lastModifiedBy>
  <cp:revision>23</cp:revision>
  <dcterms:created xsi:type="dcterms:W3CDTF">2013-10-22T20:38:05Z</dcterms:created>
  <dcterms:modified xsi:type="dcterms:W3CDTF">2019-09-23T00:04:45Z</dcterms:modified>
</cp:coreProperties>
</file>