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68" r:id="rId5"/>
    <p:sldId id="260" r:id="rId6"/>
    <p:sldId id="261" r:id="rId7"/>
    <p:sldId id="262" r:id="rId8"/>
    <p:sldId id="270" r:id="rId9"/>
    <p:sldId id="264" r:id="rId10"/>
    <p:sldId id="265" r:id="rId11"/>
    <p:sldId id="27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2" autoAdjust="0"/>
  </p:normalViewPr>
  <p:slideViewPr>
    <p:cSldViewPr snapToGrid="0" snapToObjects="1">
      <p:cViewPr varScale="1">
        <p:scale>
          <a:sx n="65" d="100"/>
          <a:sy n="65" d="100"/>
        </p:scale>
        <p:origin x="6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D18B6-BEBE-E04C-BFF9-CF31D4CD75A0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253B7-AB3E-BA4E-B46C-692160EB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253B7-AB3E-BA4E-B46C-692160EB7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1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balck</a:t>
            </a:r>
            <a:r>
              <a:rPr lang="en-CA" dirty="0" smtClean="0"/>
              <a:t> smoker (heat vent) under the </a:t>
            </a:r>
            <a:r>
              <a:rPr lang="en-CA" dirty="0" err="1" smtClean="0"/>
              <a:t>atlantic</a:t>
            </a:r>
            <a:r>
              <a:rPr lang="en-CA" dirty="0" smtClean="0"/>
              <a:t> ocean</a:t>
            </a:r>
          </a:p>
          <a:p>
            <a:r>
              <a:rPr lang="en-CA" dirty="0" err="1" smtClean="0"/>
              <a:t>yellowstone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gysers</a:t>
            </a:r>
            <a:endParaRPr lang="en-CA" baseline="0" dirty="0" smtClean="0"/>
          </a:p>
          <a:p>
            <a:r>
              <a:rPr lang="en-CA" baseline="0" dirty="0" smtClean="0"/>
              <a:t>dead sea salt deposits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253B7-AB3E-BA4E-B46C-692160EB7C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D1A-5577-0B42-AF60-1BD57FBB0DE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525F-EBA9-E243-9956-DF8D9805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1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D1A-5577-0B42-AF60-1BD57FBB0DE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525F-EBA9-E243-9956-DF8D9805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D1A-5577-0B42-AF60-1BD57FBB0DE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525F-EBA9-E243-9956-DF8D9805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1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D1A-5577-0B42-AF60-1BD57FBB0DE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525F-EBA9-E243-9956-DF8D9805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4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D1A-5577-0B42-AF60-1BD57FBB0DE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525F-EBA9-E243-9956-DF8D9805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6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D1A-5577-0B42-AF60-1BD57FBB0DE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525F-EBA9-E243-9956-DF8D9805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D1A-5577-0B42-AF60-1BD57FBB0DE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525F-EBA9-E243-9956-DF8D9805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9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D1A-5577-0B42-AF60-1BD57FBB0DE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525F-EBA9-E243-9956-DF8D9805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3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D1A-5577-0B42-AF60-1BD57FBB0DE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525F-EBA9-E243-9956-DF8D9805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D1A-5577-0B42-AF60-1BD57FBB0DE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525F-EBA9-E243-9956-DF8D9805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5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BD1A-5577-0B42-AF60-1BD57FBB0DE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525F-EBA9-E243-9956-DF8D9805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6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BD1A-5577-0B42-AF60-1BD57FBB0DE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0525F-EBA9-E243-9956-DF8D9805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xujitlv8w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images.google.com/hosted/life/f?q=robert+hooke&amp;prev=/images?q=robert+hooke&amp;hl=en&amp;biw=1362&amp;bih=562&amp;gbv=2&amp;tbs=isch:10,758&amp;imgurl=9717560108e51a1e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4000" b="1" noProof="0" dirty="0" smtClean="0"/>
              <a:t>Les cellules</a:t>
            </a:r>
            <a:endParaRPr lang="fr-CA" sz="4000" b="1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05" y="233456"/>
            <a:ext cx="2661760" cy="1996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06" y="2477540"/>
            <a:ext cx="2692188" cy="1794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07" y="4548931"/>
            <a:ext cx="2692188" cy="201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8562" y="558381"/>
            <a:ext cx="7662295" cy="3508375"/>
          </a:xfrm>
        </p:spPr>
        <p:txBody>
          <a:bodyPr>
            <a:normAutofit/>
          </a:bodyPr>
          <a:lstStyle/>
          <a:p>
            <a:r>
              <a:rPr lang="fr-CA" noProof="0" dirty="0" smtClean="0"/>
              <a:t>Évoluées après les cellules </a:t>
            </a:r>
            <a:r>
              <a:rPr lang="fr-CA" noProof="0" dirty="0" err="1" smtClean="0"/>
              <a:t>procaryotiques</a:t>
            </a:r>
            <a:endParaRPr lang="fr-CA" noProof="0" dirty="0" smtClean="0"/>
          </a:p>
          <a:p>
            <a:r>
              <a:rPr lang="fr-CA" noProof="0" dirty="0" smtClean="0"/>
              <a:t>Plus grandes, complexes</a:t>
            </a:r>
          </a:p>
          <a:p>
            <a:r>
              <a:rPr lang="fr-CA" noProof="0" dirty="0" smtClean="0"/>
              <a:t>Les organites sont enveloppées dans des membranes</a:t>
            </a:r>
          </a:p>
          <a:p>
            <a:r>
              <a:rPr lang="fr-CA" noProof="0" dirty="0" smtClean="0"/>
              <a:t>ADN dans le noyau</a:t>
            </a:r>
          </a:p>
          <a:p>
            <a:r>
              <a:rPr lang="fr-CA" noProof="0" dirty="0" smtClean="0"/>
              <a:t>Un organisme </a:t>
            </a:r>
            <a:r>
              <a:rPr lang="fr-CA" noProof="0" dirty="0" err="1" smtClean="0"/>
              <a:t>eucaryotique</a:t>
            </a:r>
            <a:r>
              <a:rPr lang="fr-CA" noProof="0" dirty="0" smtClean="0"/>
              <a:t> peut être unicellulaire (une cellule) ou multicellulaire (composés de plusieurs cellules)</a:t>
            </a:r>
          </a:p>
          <a:p>
            <a:r>
              <a:rPr lang="fr-CA" dirty="0" smtClean="0"/>
              <a:t>Inclut</a:t>
            </a:r>
            <a:r>
              <a:rPr lang="fr-CA" noProof="0" dirty="0" smtClean="0"/>
              <a:t>: animaux, plantes, champignons, protistes</a:t>
            </a:r>
            <a:endParaRPr lang="fr-CA" noProof="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166" y="4182410"/>
            <a:ext cx="3689131" cy="27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62" y="4185028"/>
            <a:ext cx="3895838" cy="270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2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Les </a:t>
            </a:r>
            <a:r>
              <a:rPr lang="fr-CA" dirty="0" err="1" smtClean="0"/>
              <a:t>Amoeba</a:t>
            </a:r>
            <a:r>
              <a:rPr lang="fr-CA" dirty="0" smtClean="0"/>
              <a:t> Sœurs Encore!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https://</a:t>
            </a:r>
            <a:r>
              <a:rPr lang="fr-CA" dirty="0" smtClean="0">
                <a:hlinkClick r:id="rId2"/>
              </a:rPr>
              <a:t>www.youtube.com/watch?v=Pxujitlv8wc</a:t>
            </a:r>
            <a:endParaRPr lang="fr-CA" dirty="0" smtClean="0"/>
          </a:p>
          <a:p>
            <a:pPr marL="68580" indent="0">
              <a:buNone/>
            </a:pPr>
            <a:r>
              <a:rPr lang="fr-CA" dirty="0" err="1"/>
              <a:t>Prokaryotic</a:t>
            </a:r>
            <a:r>
              <a:rPr lang="fr-CA" dirty="0"/>
              <a:t> vs. </a:t>
            </a:r>
            <a:r>
              <a:rPr lang="fr-CA" dirty="0" err="1"/>
              <a:t>Eukaryotic</a:t>
            </a:r>
            <a:r>
              <a:rPr lang="fr-CA" dirty="0"/>
              <a:t> </a:t>
            </a:r>
            <a:r>
              <a:rPr lang="fr-CA" dirty="0" err="1"/>
              <a:t>Cells</a:t>
            </a:r>
            <a:r>
              <a:rPr lang="fr-CA" dirty="0"/>
              <a:t> (</a:t>
            </a:r>
            <a:r>
              <a:rPr lang="fr-CA" dirty="0" err="1"/>
              <a:t>Updated</a:t>
            </a:r>
            <a:r>
              <a:rPr lang="fr-CA" dirty="0"/>
              <a:t>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01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954758" y="2278403"/>
            <a:ext cx="3362467" cy="3136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47868" y="2252840"/>
            <a:ext cx="3162263" cy="31872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88117" y="5414542"/>
            <a:ext cx="178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Cellule </a:t>
            </a:r>
          </a:p>
          <a:p>
            <a:pPr algn="ctr"/>
            <a:r>
              <a:rPr lang="en-US" dirty="0" err="1" smtClean="0"/>
              <a:t>procaryotique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06729" y="5572935"/>
            <a:ext cx="1698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Cellule </a:t>
            </a:r>
          </a:p>
          <a:p>
            <a:pPr algn="ctr"/>
            <a:r>
              <a:rPr lang="en-US" dirty="0" err="1" smtClean="0"/>
              <a:t>eucaryotique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5765" y="861013"/>
            <a:ext cx="7678608" cy="1143000"/>
          </a:xfrm>
        </p:spPr>
        <p:txBody>
          <a:bodyPr>
            <a:normAutofit/>
          </a:bodyPr>
          <a:lstStyle/>
          <a:p>
            <a:r>
              <a:rPr lang="fr-CA" b="1" noProof="0" dirty="0" smtClean="0"/>
              <a:t>Peux-tu comparer la cellule </a:t>
            </a:r>
            <a:r>
              <a:rPr lang="fr-CA" b="1" noProof="0" dirty="0" err="1" smtClean="0"/>
              <a:t>procaryotique</a:t>
            </a:r>
            <a:r>
              <a:rPr lang="fr-CA" b="1" noProof="0" dirty="0" smtClean="0"/>
              <a:t> et </a:t>
            </a:r>
            <a:r>
              <a:rPr lang="fr-CA" b="1" noProof="0" dirty="0" err="1" smtClean="0"/>
              <a:t>eucaryotique</a:t>
            </a:r>
            <a:r>
              <a:rPr lang="fr-CA" b="1" noProof="0" dirty="0" smtClean="0"/>
              <a:t>?</a:t>
            </a:r>
            <a:endParaRPr lang="fr-CA" b="1" noProof="0" dirty="0"/>
          </a:p>
        </p:txBody>
      </p:sp>
    </p:spTree>
    <p:extLst>
      <p:ext uri="{BB962C8B-B14F-4D97-AF65-F5344CB8AC3E}">
        <p14:creationId xmlns:p14="http://schemas.microsoft.com/office/powerpoint/2010/main" val="29339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490" y="1087969"/>
            <a:ext cx="7024744" cy="636583"/>
          </a:xfrm>
        </p:spPr>
        <p:txBody>
          <a:bodyPr>
            <a:normAutofit fontScale="90000"/>
          </a:bodyPr>
          <a:lstStyle/>
          <a:p>
            <a:r>
              <a:rPr lang="fr-CA" b="1" noProof="0" dirty="0" smtClean="0"/>
              <a:t>1665 – la première observation des cellules </a:t>
            </a:r>
            <a:endParaRPr lang="fr-CA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724552"/>
            <a:ext cx="6777317" cy="1536293"/>
          </a:xfrm>
        </p:spPr>
        <p:txBody>
          <a:bodyPr/>
          <a:lstStyle/>
          <a:p>
            <a:r>
              <a:rPr lang="fr-CA" noProof="0" dirty="0" smtClean="0"/>
              <a:t>Robert Hooke (anglais) à observé le liège au microscope</a:t>
            </a:r>
          </a:p>
          <a:p>
            <a:r>
              <a:rPr lang="fr-CA" noProof="0" dirty="0" smtClean="0"/>
              <a:t>Il a donné le nom “cellules”</a:t>
            </a:r>
          </a:p>
          <a:p>
            <a:pPr marL="68580" indent="0">
              <a:buNone/>
            </a:pPr>
            <a:endParaRPr lang="fr-CA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4882298" y="52950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8" descr="http://danielwetmore.files.wordpress.com/2010/02/cork-cells.jpg?w=480&amp;h=49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532" y="3246790"/>
            <a:ext cx="2836863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moonmentum.com/blog/wp-content/uploads/2010/03/Robert-Hoo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3246790"/>
            <a:ext cx="2857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gstatic.com/hostedimg/9717560108e51a1e_landi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509" y="3399021"/>
            <a:ext cx="165417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0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79205"/>
            <a:ext cx="7024744" cy="636583"/>
          </a:xfrm>
        </p:spPr>
        <p:txBody>
          <a:bodyPr>
            <a:normAutofit/>
          </a:bodyPr>
          <a:lstStyle/>
          <a:p>
            <a:r>
              <a:rPr lang="fr-CA" b="1" noProof="0" dirty="0" smtClean="0"/>
              <a:t>La théorie cellulaire</a:t>
            </a:r>
            <a:endParaRPr lang="fr-CA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215788"/>
            <a:ext cx="6777317" cy="2078432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fr-CA" noProof="0" dirty="0" smtClean="0"/>
              <a:t>La cellule est l’unité de base de la vie.</a:t>
            </a:r>
          </a:p>
          <a:p>
            <a:pPr marL="525780" indent="-457200">
              <a:buFont typeface="+mj-lt"/>
              <a:buAutoNum type="arabicPeriod"/>
            </a:pPr>
            <a:r>
              <a:rPr lang="fr-CA" noProof="0" dirty="0" smtClean="0"/>
              <a:t>Tous les organismes (êtres vivants) sont composés d’au moins une cellule. </a:t>
            </a:r>
          </a:p>
          <a:p>
            <a:pPr marL="525780" indent="-457200">
              <a:buFont typeface="+mj-lt"/>
              <a:buAutoNum type="arabicPeriod"/>
            </a:pPr>
            <a:r>
              <a:rPr lang="fr-CA" noProof="0" dirty="0" smtClean="0"/>
              <a:t>Toutes les cellules viennent d’autres cellules. </a:t>
            </a:r>
            <a:endParaRPr lang="fr-CA" noProof="0" dirty="0"/>
          </a:p>
        </p:txBody>
      </p:sp>
      <p:pic>
        <p:nvPicPr>
          <p:cNvPr id="4" name="Picture 14" descr="http://www.microscopy-uk.org.uk/mag/imgaug99/who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34" y="3566532"/>
            <a:ext cx="2292700" cy="236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7068" y="44372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6378" y="54929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6" descr="http://www.oberlin.k12.oh.us/talent/isp/reports2002/amoebaproteus/images/amoeb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969" y="3294220"/>
            <a:ext cx="314007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www.medgadget.com/archives/img/placenta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295" y="2947464"/>
            <a:ext cx="2400871" cy="159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baileyshorsefeeds.co.uk/library/images/dynamic_thumbs/600x600/4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044" y="4615501"/>
            <a:ext cx="2424122" cy="175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upload.wikimedia.org/wikipedia/commons/7/7c/Epithelial-cel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6700" y="4437287"/>
            <a:ext cx="226853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1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63" y="1094090"/>
            <a:ext cx="7024744" cy="489921"/>
          </a:xfrm>
        </p:spPr>
        <p:txBody>
          <a:bodyPr>
            <a:normAutofit fontScale="90000"/>
          </a:bodyPr>
          <a:lstStyle/>
          <a:p>
            <a:r>
              <a:rPr lang="fr-CA" b="1" noProof="0" dirty="0" smtClean="0">
                <a:solidFill>
                  <a:schemeClr val="tx1"/>
                </a:solidFill>
              </a:rPr>
              <a:t>Deux types de cellules: </a:t>
            </a:r>
            <a:endParaRPr lang="fr-CA" b="1" noProof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8663" y="1656155"/>
            <a:ext cx="7024744" cy="32366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rabicPeriod"/>
            </a:pPr>
            <a:r>
              <a:rPr lang="en-US" sz="3600" b="1" u="sng" dirty="0" smtClean="0"/>
              <a:t>Les cellules </a:t>
            </a:r>
            <a:r>
              <a:rPr lang="en-US" sz="3600" b="1" u="sng" dirty="0" err="1" smtClean="0"/>
              <a:t>procaryotiques</a:t>
            </a:r>
            <a:endParaRPr lang="en-US" sz="3600" b="1" u="sng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     </a:t>
            </a:r>
            <a:r>
              <a:rPr lang="en-US" sz="3600" i="1" dirty="0" smtClean="0"/>
              <a:t>(“pro” = </a:t>
            </a:r>
            <a:r>
              <a:rPr lang="en-US" sz="3600" i="1" dirty="0" err="1" smtClean="0"/>
              <a:t>avant</a:t>
            </a:r>
            <a:r>
              <a:rPr lang="en-US" sz="3600" i="1" dirty="0" smtClean="0"/>
              <a:t>)</a:t>
            </a:r>
          </a:p>
          <a:p>
            <a:endParaRPr lang="fr-CA" sz="3600" b="1" dirty="0" smtClean="0"/>
          </a:p>
          <a:p>
            <a:r>
              <a:rPr lang="fr-CA" sz="3600" b="1" dirty="0" smtClean="0"/>
              <a:t>2</a:t>
            </a:r>
            <a:r>
              <a:rPr lang="fr-CA" sz="3600" b="1" dirty="0"/>
              <a:t>.  </a:t>
            </a:r>
            <a:r>
              <a:rPr lang="fr-CA" sz="3600" b="1" u="sng" dirty="0"/>
              <a:t>Les cellules </a:t>
            </a:r>
            <a:r>
              <a:rPr lang="fr-CA" sz="3600" b="1" u="sng" dirty="0" err="1"/>
              <a:t>eucaryotiques</a:t>
            </a:r>
            <a:endParaRPr lang="en-US" sz="3600" i="1" dirty="0" smtClean="0"/>
          </a:p>
          <a:p>
            <a:endParaRPr lang="en-US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88621" y="5196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565" y="4892841"/>
            <a:ext cx="5276996" cy="19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9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63" y="1275094"/>
            <a:ext cx="7024744" cy="10062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rabicPeriod"/>
            </a:pPr>
            <a:r>
              <a:rPr lang="en-US" b="1" u="sng" dirty="0" smtClean="0"/>
              <a:t>Les cellules </a:t>
            </a:r>
            <a:r>
              <a:rPr lang="en-US" b="1" u="sng" dirty="0" err="1" smtClean="0"/>
              <a:t>procaryotiques</a:t>
            </a:r>
            <a:endParaRPr lang="en-US" b="1" u="sng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sz="3100" i="1" dirty="0" smtClean="0"/>
              <a:t>(“pro” = </a:t>
            </a:r>
            <a:r>
              <a:rPr lang="en-US" sz="3100" i="1" dirty="0" err="1" smtClean="0"/>
              <a:t>avant</a:t>
            </a:r>
            <a:r>
              <a:rPr lang="en-US" sz="3100" i="1" dirty="0" smtClean="0"/>
              <a:t>)</a:t>
            </a:r>
            <a:endParaRPr lang="en-US" sz="31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88621" y="5196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6" descr="http://media.web.britannica.com/eb-media/01/85001-004-42814A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340" y="2569649"/>
            <a:ext cx="4816475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hobbinse.ism-online.org/files/2010/09/Prokaryote-scanning-electronmicrograp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697" y="2803012"/>
            <a:ext cx="2268537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9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9" y="1597073"/>
            <a:ext cx="8229372" cy="4884878"/>
          </a:xfrm>
        </p:spPr>
        <p:txBody>
          <a:bodyPr>
            <a:normAutofit/>
          </a:bodyPr>
          <a:lstStyle/>
          <a:p>
            <a:r>
              <a:rPr lang="fr-CA" dirty="0" smtClean="0"/>
              <a:t>Organisme </a:t>
            </a:r>
            <a:r>
              <a:rPr lang="fr-CA" dirty="0"/>
              <a:t>unicellulaires</a:t>
            </a:r>
          </a:p>
          <a:p>
            <a:r>
              <a:rPr lang="fr-CA" noProof="0" dirty="0" smtClean="0"/>
              <a:t>Les cellules les plus anciennes, moins complexes</a:t>
            </a:r>
          </a:p>
          <a:p>
            <a:r>
              <a:rPr lang="fr-CA" noProof="0" dirty="0" smtClean="0"/>
              <a:t>Petites (comparées aux eucaryotes)</a:t>
            </a:r>
          </a:p>
          <a:p>
            <a:r>
              <a:rPr lang="fr-CA" noProof="0" dirty="0" smtClean="0"/>
              <a:t>ADN n’est pas dans une membrane (pas de noyau)</a:t>
            </a:r>
          </a:p>
          <a:p>
            <a:r>
              <a:rPr lang="fr-CA" noProof="0" dirty="0" smtClean="0"/>
              <a:t>Peu d’organites</a:t>
            </a:r>
          </a:p>
          <a:p>
            <a:r>
              <a:rPr lang="fr-CA" dirty="0"/>
              <a:t>L</a:t>
            </a:r>
            <a:r>
              <a:rPr lang="fr-CA" noProof="0" dirty="0" smtClean="0"/>
              <a:t>es organites sont sans membrane</a:t>
            </a:r>
          </a:p>
          <a:p>
            <a:endParaRPr lang="fr-CA" noProof="0" dirty="0" smtClean="0"/>
          </a:p>
          <a:p>
            <a:pPr marL="68580" indent="0">
              <a:buNone/>
            </a:pPr>
            <a:r>
              <a:rPr lang="fr-CA" noProof="0" dirty="0" smtClean="0"/>
              <a:t>Inclut : </a:t>
            </a:r>
          </a:p>
          <a:p>
            <a:r>
              <a:rPr lang="fr-CA" noProof="0" dirty="0" smtClean="0"/>
              <a:t>Les </a:t>
            </a:r>
            <a:r>
              <a:rPr lang="fr-CA" dirty="0"/>
              <a:t>archées</a:t>
            </a:r>
            <a:endParaRPr lang="fr-CA" noProof="0" dirty="0" smtClean="0"/>
          </a:p>
          <a:p>
            <a:r>
              <a:rPr lang="fr-CA" noProof="0" dirty="0" smtClean="0"/>
              <a:t>Les bactéries </a:t>
            </a:r>
          </a:p>
        </p:txBody>
      </p:sp>
      <p:pic>
        <p:nvPicPr>
          <p:cNvPr id="4" name="Picture 8" descr="http://futurity.org/wp-content/uploads/2009/12/bacter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399" y="4262172"/>
            <a:ext cx="3512002" cy="259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79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35624"/>
            <a:ext cx="7024744" cy="867520"/>
          </a:xfrm>
        </p:spPr>
        <p:txBody>
          <a:bodyPr/>
          <a:lstStyle/>
          <a:p>
            <a:r>
              <a:rPr lang="fr-CA" b="1" noProof="0" dirty="0" smtClean="0"/>
              <a:t>Les bactéries </a:t>
            </a:r>
            <a:endParaRPr lang="fr-CA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06222"/>
            <a:ext cx="6777317" cy="2832347"/>
          </a:xfrm>
        </p:spPr>
        <p:txBody>
          <a:bodyPr>
            <a:normAutofit/>
          </a:bodyPr>
          <a:lstStyle/>
          <a:p>
            <a:r>
              <a:rPr lang="fr-CA" noProof="0" dirty="0" smtClean="0"/>
              <a:t>Peuvent être </a:t>
            </a:r>
            <a:r>
              <a:rPr lang="fr-CA" noProof="0" dirty="0" err="1" smtClean="0"/>
              <a:t>dangeureux</a:t>
            </a:r>
            <a:r>
              <a:rPr lang="fr-CA" noProof="0" dirty="0" smtClean="0"/>
              <a:t> OU avantageux pour les humains</a:t>
            </a:r>
          </a:p>
          <a:p>
            <a:r>
              <a:rPr lang="fr-CA" u="sng" noProof="0" dirty="0" err="1" smtClean="0"/>
              <a:t>Dangeureux</a:t>
            </a:r>
            <a:r>
              <a:rPr lang="fr-CA" noProof="0" dirty="0" smtClean="0"/>
              <a:t>:  peuvent causer des </a:t>
            </a:r>
            <a:r>
              <a:rPr lang="fr-CA" noProof="0" dirty="0" smtClean="0"/>
              <a:t>maladies (ex</a:t>
            </a:r>
            <a:r>
              <a:rPr lang="fr-CA" noProof="0" dirty="0" smtClean="0"/>
              <a:t>. la pneumonie, tuberculose, intoxication alimentaire)</a:t>
            </a:r>
          </a:p>
          <a:p>
            <a:r>
              <a:rPr lang="fr-CA" u="sng" noProof="0" dirty="0" smtClean="0"/>
              <a:t>Avantageux</a:t>
            </a:r>
            <a:r>
              <a:rPr lang="fr-CA" noProof="0" dirty="0" smtClean="0"/>
              <a:t> = ‘</a:t>
            </a:r>
            <a:r>
              <a:rPr lang="fr-CA" b="1" noProof="0" dirty="0" err="1" smtClean="0"/>
              <a:t>pro</a:t>
            </a:r>
            <a:r>
              <a:rPr lang="fr-CA" noProof="0" dirty="0" err="1" smtClean="0"/>
              <a:t>biotics</a:t>
            </a:r>
            <a:r>
              <a:rPr lang="fr-CA" noProof="0" dirty="0" smtClean="0"/>
              <a:t>’ peuvent aider la digestions, aider les plantes à obtenir les nutriments, etc. </a:t>
            </a:r>
          </a:p>
          <a:p>
            <a:r>
              <a:rPr lang="fr-CA" noProof="0" dirty="0" smtClean="0"/>
              <a:t>Existent avec plusieurs formes différentes</a:t>
            </a:r>
            <a:endParaRPr lang="fr-CA" noProof="0" dirty="0"/>
          </a:p>
        </p:txBody>
      </p:sp>
      <p:pic>
        <p:nvPicPr>
          <p:cNvPr id="4" name="Picture 8" descr="http://www.biologie.uni-hamburg.de/b-online/library/onlinebio/96444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62" y="4251962"/>
            <a:ext cx="2820988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50344" y="56579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10" descr="http://c.photoshelter.com/img-get/I0000Jq9EqaO1QXU/t/200/I0000Jq9EqaO1QX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2592" y="4234499"/>
            <a:ext cx="18986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yellowtang.org/images/18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378" y="4266249"/>
            <a:ext cx="27352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0" y="798253"/>
            <a:ext cx="7024744" cy="1143000"/>
          </a:xfrm>
        </p:spPr>
        <p:txBody>
          <a:bodyPr/>
          <a:lstStyle/>
          <a:p>
            <a:r>
              <a:rPr lang="en-CA" b="1" dirty="0" smtClean="0"/>
              <a:t>les </a:t>
            </a:r>
            <a:r>
              <a:rPr lang="en-CA" b="1" dirty="0" err="1" smtClean="0"/>
              <a:t>archées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30" y="2049620"/>
            <a:ext cx="6777317" cy="3508977"/>
          </a:xfrm>
        </p:spPr>
        <p:txBody>
          <a:bodyPr/>
          <a:lstStyle/>
          <a:p>
            <a:r>
              <a:rPr lang="fr-CA" dirty="0" smtClean="0"/>
              <a:t>vivent</a:t>
            </a:r>
            <a:r>
              <a:rPr lang="fr-CA" dirty="0"/>
              <a:t> dans des milieux </a:t>
            </a:r>
            <a:r>
              <a:rPr lang="fr-CA" dirty="0" smtClean="0"/>
              <a:t>extrêmes :</a:t>
            </a:r>
          </a:p>
          <a:p>
            <a:pPr lvl="1"/>
            <a:r>
              <a:rPr lang="fr-CA" dirty="0" smtClean="0"/>
              <a:t> anaérobies</a:t>
            </a:r>
          </a:p>
          <a:p>
            <a:pPr lvl="1"/>
            <a:r>
              <a:rPr lang="fr-CA" dirty="0" smtClean="0"/>
              <a:t>à </a:t>
            </a:r>
            <a:r>
              <a:rPr lang="fr-CA" dirty="0"/>
              <a:t>forte </a:t>
            </a:r>
            <a:r>
              <a:rPr lang="fr-CA" dirty="0" smtClean="0"/>
              <a:t>salinité</a:t>
            </a:r>
          </a:p>
          <a:p>
            <a:pPr lvl="1"/>
            <a:r>
              <a:rPr lang="fr-CA" dirty="0" smtClean="0"/>
              <a:t>très </a:t>
            </a:r>
            <a:r>
              <a:rPr lang="fr-CA" dirty="0"/>
              <a:t>chauds </a:t>
            </a:r>
            <a:endParaRPr lang="fr-CA" dirty="0" smtClean="0"/>
          </a:p>
          <a:p>
            <a:pPr lvl="1"/>
            <a:r>
              <a:rPr lang="fr-CA" dirty="0" smtClean="0"/>
              <a:t>à grande profondeur</a:t>
            </a:r>
          </a:p>
          <a:p>
            <a:pPr marL="68580" indent="0">
              <a:buNone/>
            </a:pPr>
            <a:r>
              <a:rPr lang="fr-CA" dirty="0"/>
              <a:t> </a:t>
            </a:r>
            <a:endParaRPr lang="en-CA" dirty="0"/>
          </a:p>
        </p:txBody>
      </p:sp>
      <p:pic>
        <p:nvPicPr>
          <p:cNvPr id="1028" name="Picture 4" descr="https://fastly.kastatic.org/ka-perseus-images/d30685aa457f76da73c54a313e1be3a39d0b3e1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5091" y="37905"/>
            <a:ext cx="2618909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chaea are found in a diverse range of extreme environments, including the salt deposits on the shores of the Dead Sea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628" y="4373881"/>
            <a:ext cx="4046522" cy="26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yellowstone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150" y="3914471"/>
            <a:ext cx="4373026" cy="2946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8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30" y="456164"/>
            <a:ext cx="7024744" cy="1143000"/>
          </a:xfrm>
        </p:spPr>
        <p:txBody>
          <a:bodyPr>
            <a:normAutofit/>
          </a:bodyPr>
          <a:lstStyle/>
          <a:p>
            <a:r>
              <a:rPr lang="fr-CA" b="1" noProof="0" dirty="0" smtClean="0"/>
              <a:t>2.  </a:t>
            </a:r>
            <a:r>
              <a:rPr lang="fr-CA" b="1" u="sng" noProof="0" dirty="0" smtClean="0"/>
              <a:t>Les cellules </a:t>
            </a:r>
            <a:r>
              <a:rPr lang="fr-CA" b="1" u="sng" noProof="0" dirty="0" err="1" smtClean="0"/>
              <a:t>eucaryotiques</a:t>
            </a:r>
            <a:endParaRPr lang="fr-CA" b="1" u="sng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814368" y="61693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Image result for animal cell no labels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8" y="2029922"/>
            <a:ext cx="2731427" cy="272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lant cell no labels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37654" y="1744558"/>
            <a:ext cx="2926562" cy="329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moeba cell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7617" y="4756015"/>
            <a:ext cx="2543491" cy="17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7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285</Words>
  <Application>Microsoft Office PowerPoint</Application>
  <PresentationFormat>On-screen Show (4:3)</PresentationFormat>
  <Paragraphs>57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Les cellules</vt:lpstr>
      <vt:lpstr>1665 – la première observation des cellules </vt:lpstr>
      <vt:lpstr>La théorie cellulaire</vt:lpstr>
      <vt:lpstr>Deux types de cellules: </vt:lpstr>
      <vt:lpstr>PowerPoint Presentation</vt:lpstr>
      <vt:lpstr>PowerPoint Presentation</vt:lpstr>
      <vt:lpstr>Les bactéries </vt:lpstr>
      <vt:lpstr>les archées</vt:lpstr>
      <vt:lpstr>2.  Les cellules eucaryotiques</vt:lpstr>
      <vt:lpstr>PowerPoint Presentation</vt:lpstr>
      <vt:lpstr>Les Amoeba Sœurs Encore!</vt:lpstr>
      <vt:lpstr>Peux-tu comparer la cellule procaryotique et eucaryotique?</vt:lpstr>
    </vt:vector>
  </TitlesOfParts>
  <Company>Delta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cellule</dc:title>
  <dc:creator>Burnsview Secondary School</dc:creator>
  <cp:lastModifiedBy>Jovina Sorbetti</cp:lastModifiedBy>
  <cp:revision>44</cp:revision>
  <dcterms:created xsi:type="dcterms:W3CDTF">2016-01-11T17:40:55Z</dcterms:created>
  <dcterms:modified xsi:type="dcterms:W3CDTF">2020-02-04T22:18:46Z</dcterms:modified>
</cp:coreProperties>
</file>