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6" r:id="rId7"/>
    <p:sldId id="260" r:id="rId8"/>
    <p:sldId id="269" r:id="rId9"/>
    <p:sldId id="274" r:id="rId10"/>
    <p:sldId id="261" r:id="rId11"/>
    <p:sldId id="264" r:id="rId12"/>
    <p:sldId id="262" r:id="rId13"/>
    <p:sldId id="265" r:id="rId14"/>
    <p:sldId id="271" r:id="rId15"/>
    <p:sldId id="273" r:id="rId16"/>
    <p:sldId id="270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576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2A17-5615-4E32-BDF8-6FB6C3E446E3}" type="datetimeFigureOut">
              <a:rPr lang="en-CA" smtClean="0"/>
              <a:t>2019-11-18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B4F-E58B-4F13-9718-DAEEFD963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960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2A17-5615-4E32-BDF8-6FB6C3E446E3}" type="datetimeFigureOut">
              <a:rPr lang="en-CA" smtClean="0"/>
              <a:t>2019-11-18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B4F-E58B-4F13-9718-DAEEFD963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13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2A17-5615-4E32-BDF8-6FB6C3E446E3}" type="datetimeFigureOut">
              <a:rPr lang="en-CA" smtClean="0"/>
              <a:t>2019-11-18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B4F-E58B-4F13-9718-DAEEFD963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36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2A17-5615-4E32-BDF8-6FB6C3E446E3}" type="datetimeFigureOut">
              <a:rPr lang="en-CA" smtClean="0"/>
              <a:t>2019-11-18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B4F-E58B-4F13-9718-DAEEFD963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85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2A17-5615-4E32-BDF8-6FB6C3E446E3}" type="datetimeFigureOut">
              <a:rPr lang="en-CA" smtClean="0"/>
              <a:t>2019-11-18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B4F-E58B-4F13-9718-DAEEFD963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941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2A17-5615-4E32-BDF8-6FB6C3E446E3}" type="datetimeFigureOut">
              <a:rPr lang="en-CA" smtClean="0"/>
              <a:t>2019-11-18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B4F-E58B-4F13-9718-DAEEFD963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32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2A17-5615-4E32-BDF8-6FB6C3E446E3}" type="datetimeFigureOut">
              <a:rPr lang="en-CA" smtClean="0"/>
              <a:t>2019-11-18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B4F-E58B-4F13-9718-DAEEFD963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583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2A17-5615-4E32-BDF8-6FB6C3E446E3}" type="datetimeFigureOut">
              <a:rPr lang="en-CA" smtClean="0"/>
              <a:t>2019-11-18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B4F-E58B-4F13-9718-DAEEFD963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62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2A17-5615-4E32-BDF8-6FB6C3E446E3}" type="datetimeFigureOut">
              <a:rPr lang="en-CA" smtClean="0"/>
              <a:t>2019-11-18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B4F-E58B-4F13-9718-DAEEFD963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960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2A17-5615-4E32-BDF8-6FB6C3E446E3}" type="datetimeFigureOut">
              <a:rPr lang="en-CA" smtClean="0"/>
              <a:t>2019-11-18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B4F-E58B-4F13-9718-DAEEFD963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1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2A17-5615-4E32-BDF8-6FB6C3E446E3}" type="datetimeFigureOut">
              <a:rPr lang="en-CA" smtClean="0"/>
              <a:t>2019-11-18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B4F-E58B-4F13-9718-DAEEFD963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2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E2A17-5615-4E32-BDF8-6FB6C3E446E3}" type="datetimeFigureOut">
              <a:rPr lang="en-CA" smtClean="0"/>
              <a:t>2019-11-18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FBB4F-E58B-4F13-9718-DAEEFD963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04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5400" b="1" noProof="0" dirty="0" smtClean="0"/>
              <a:t>La matière c’est quoi?</a:t>
            </a:r>
            <a:endParaRPr lang="fr-CA" sz="5400" b="1" noProof="0" dirty="0"/>
          </a:p>
        </p:txBody>
      </p:sp>
      <p:pic>
        <p:nvPicPr>
          <p:cNvPr id="1026" name="Picture 2" descr="Image result for matter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33271" r="4085" b="4592"/>
          <a:stretch/>
        </p:blipFill>
        <p:spPr bwMode="auto">
          <a:xfrm>
            <a:off x="3131840" y="4293096"/>
            <a:ext cx="5731735" cy="22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tter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1" y="3356992"/>
            <a:ext cx="2678496" cy="267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matter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9"/>
          <a:stretch/>
        </p:blipFill>
        <p:spPr bwMode="auto">
          <a:xfrm>
            <a:off x="1547664" y="260648"/>
            <a:ext cx="5832648" cy="180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3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Vocabulaire:</a:t>
            </a: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fluide: les substances qui peuvent s’écouler (</a:t>
            </a:r>
            <a:r>
              <a:rPr lang="fr-CA" i="1" dirty="0" smtClean="0"/>
              <a:t>flow</a:t>
            </a:r>
            <a:r>
              <a:rPr lang="fr-CA" dirty="0" smtClean="0"/>
              <a:t>) = les gaz et les liquides</a:t>
            </a:r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la masse volumique = la densité = la masse spécifique = la masse contenue dans un volume donné.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42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marshmello food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t="11952" r="26226"/>
          <a:stretch/>
        </p:blipFill>
        <p:spPr bwMode="auto">
          <a:xfrm>
            <a:off x="3635896" y="1772816"/>
            <a:ext cx="1872343" cy="23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rock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02" y="908720"/>
            <a:ext cx="237626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marshmello food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t="11952" r="26226"/>
          <a:stretch/>
        </p:blipFill>
        <p:spPr bwMode="auto">
          <a:xfrm>
            <a:off x="6228184" y="4293095"/>
            <a:ext cx="1872343" cy="23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rock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6276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noProof="0" dirty="0" smtClean="0"/>
              <a:t>la masse volumique est une caractéristique de la matière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7658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Calculer la masse volumique (</a:t>
            </a:r>
            <a:r>
              <a:rPr lang="fr-CA" dirty="0" smtClean="0">
                <a:sym typeface="Symbol"/>
              </a:rPr>
              <a:t></a:t>
            </a:r>
            <a:r>
              <a:rPr lang="fr-CA" noProof="0" dirty="0" smtClean="0"/>
              <a:t>)</a:t>
            </a: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 smtClean="0"/>
              <a:t>= masse divisé par volume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 smtClean="0"/>
              <a:t>Alors…. quel sont les unités?</a:t>
            </a:r>
          </a:p>
          <a:p>
            <a:pPr marL="0" indent="0">
              <a:buNone/>
            </a:pPr>
            <a:r>
              <a:rPr lang="fr-CA" dirty="0" smtClean="0"/>
              <a:t>	masse (g)		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		 Volume (</a:t>
            </a:r>
            <a:r>
              <a:rPr lang="fr-CA" dirty="0" err="1" smtClean="0"/>
              <a:t>mL</a:t>
            </a:r>
            <a:r>
              <a:rPr lang="fr-CA" dirty="0" smtClean="0"/>
              <a:t>)</a:t>
            </a:r>
          </a:p>
          <a:p>
            <a:pPr marL="0" indent="0">
              <a:buNone/>
            </a:pPr>
            <a:r>
              <a:rPr lang="fr-CA" dirty="0" smtClean="0">
                <a:sym typeface="Symbol"/>
              </a:rPr>
              <a:t>						 (g/</a:t>
            </a:r>
            <a:r>
              <a:rPr lang="fr-CA" dirty="0" err="1" smtClean="0">
                <a:sym typeface="Symbol"/>
              </a:rPr>
              <a:t>mL</a:t>
            </a:r>
            <a:r>
              <a:rPr lang="fr-CA" dirty="0" smtClean="0">
                <a:sym typeface="Symbol"/>
              </a:rPr>
              <a:t>)</a:t>
            </a:r>
            <a:endParaRPr lang="fr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2209800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r-CA" dirty="0" smtClean="0"/>
              <a:t>Quelle est la masse volumique d’un cube de masse de 6 g et un volume de 2 </a:t>
            </a:r>
            <a:r>
              <a:rPr lang="fr-CA" dirty="0" err="1" smtClean="0"/>
              <a:t>mL</a:t>
            </a:r>
            <a:r>
              <a:rPr lang="fr-CA" dirty="0" smtClean="0"/>
              <a:t>?</a:t>
            </a:r>
          </a:p>
          <a:p>
            <a:pPr marL="514350" indent="-514350">
              <a:buAutoNum type="arabicPeriod"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>
                <a:sym typeface="Symbol"/>
              </a:rPr>
              <a:t>m = 6 g			</a:t>
            </a:r>
            <a:endParaRPr lang="fr-CA" u="sng" dirty="0" smtClean="0">
              <a:sym typeface="Symbol"/>
            </a:endParaRPr>
          </a:p>
          <a:p>
            <a:pPr marL="0" indent="0">
              <a:buNone/>
            </a:pPr>
            <a:r>
              <a:rPr lang="fr-CA" dirty="0" smtClean="0">
                <a:sym typeface="Symbol"/>
              </a:rPr>
              <a:t>V = 2 </a:t>
            </a:r>
            <a:r>
              <a:rPr lang="fr-CA" dirty="0" err="1" smtClean="0">
                <a:sym typeface="Symbol"/>
              </a:rPr>
              <a:t>mL</a:t>
            </a:r>
            <a:r>
              <a:rPr lang="fr-CA" dirty="0" smtClean="0">
                <a:sym typeface="Symbol"/>
              </a:rPr>
              <a:t> 				 =  </a:t>
            </a:r>
            <a:r>
              <a:rPr lang="fr-CA" u="sng" dirty="0" smtClean="0">
                <a:sym typeface="Symbol"/>
              </a:rPr>
              <a:t>6 g </a:t>
            </a:r>
            <a:endParaRPr lang="fr-CA" dirty="0" smtClean="0">
              <a:sym typeface="Symbol"/>
            </a:endParaRPr>
          </a:p>
          <a:p>
            <a:pPr marL="0" indent="0">
              <a:buNone/>
            </a:pPr>
            <a:r>
              <a:rPr lang="fr-CA" dirty="0" smtClean="0">
                <a:sym typeface="Symbol"/>
              </a:rPr>
              <a:t> = ?     		     	</a:t>
            </a:r>
            <a:r>
              <a:rPr lang="fr-CA" dirty="0">
                <a:sym typeface="Symbol"/>
              </a:rPr>
              <a:t>	</a:t>
            </a:r>
            <a:r>
              <a:rPr lang="fr-CA" dirty="0" smtClean="0">
                <a:sym typeface="Symbol"/>
              </a:rPr>
              <a:t>       2 </a:t>
            </a:r>
            <a:r>
              <a:rPr lang="fr-CA" dirty="0" err="1" smtClean="0">
                <a:sym typeface="Symbol"/>
              </a:rPr>
              <a:t>mL</a:t>
            </a:r>
            <a:endParaRPr lang="fr-CA" dirty="0" smtClean="0">
              <a:sym typeface="Symbol"/>
            </a:endParaRPr>
          </a:p>
          <a:p>
            <a:pPr marL="0" indent="0">
              <a:buNone/>
            </a:pPr>
            <a:r>
              <a:rPr lang="fr-CA" dirty="0">
                <a:sym typeface="Symbol"/>
              </a:rPr>
              <a:t>	</a:t>
            </a:r>
            <a:r>
              <a:rPr lang="fr-CA" dirty="0" smtClean="0">
                <a:sym typeface="Symbol"/>
              </a:rPr>
              <a:t>				 = 3 g/</a:t>
            </a:r>
            <a:r>
              <a:rPr lang="fr-CA" dirty="0" err="1" smtClean="0">
                <a:sym typeface="Symbol"/>
              </a:rPr>
              <a:t>mL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716016" y="3753014"/>
            <a:ext cx="244827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32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32" y="1365895"/>
            <a:ext cx="22098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</a:t>
            </a:r>
            <a:r>
              <a:rPr lang="fr-CA" dirty="0" smtClean="0"/>
              <a:t>soler les variables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 		    alors….</a:t>
            </a:r>
          </a:p>
          <a:p>
            <a:endParaRPr lang="fr-CA" dirty="0"/>
          </a:p>
          <a:p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	m = 				V =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01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 smtClean="0"/>
              <a:t>2.  Quelle est le volume d’un objet avec une    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masse volumique de 2 g/</a:t>
            </a:r>
            <a:r>
              <a:rPr lang="fr-CA" dirty="0" err="1" smtClean="0"/>
              <a:t>mL</a:t>
            </a:r>
            <a:r>
              <a:rPr lang="fr-CA" dirty="0" smtClean="0"/>
              <a:t> et une masse 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de 10 g?</a:t>
            </a:r>
          </a:p>
          <a:p>
            <a:pPr marL="514350" indent="-514350">
              <a:buAutoNum type="arabicPeriod"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>
                <a:sym typeface="Symbol"/>
              </a:rPr>
              <a:t>	 = 2</a:t>
            </a:r>
            <a:r>
              <a:rPr lang="fr-CA" dirty="0" smtClean="0"/>
              <a:t> g/</a:t>
            </a:r>
            <a:r>
              <a:rPr lang="fr-CA" dirty="0" err="1" smtClean="0"/>
              <a:t>mL</a:t>
            </a:r>
            <a:r>
              <a:rPr lang="fr-CA" dirty="0" smtClean="0"/>
              <a:t>		</a:t>
            </a:r>
            <a:r>
              <a:rPr lang="fr-CA" dirty="0" smtClean="0">
                <a:sym typeface="Symbol"/>
              </a:rPr>
              <a:t> 	V = </a:t>
            </a:r>
            <a:r>
              <a:rPr lang="fr-CA" u="sng" dirty="0" smtClean="0">
                <a:sym typeface="Symbol"/>
              </a:rPr>
              <a:t>m</a:t>
            </a:r>
            <a:endParaRPr lang="fr-CA" dirty="0" smtClean="0">
              <a:sym typeface="Symbol"/>
            </a:endParaRPr>
          </a:p>
          <a:p>
            <a:pPr marL="0" indent="0">
              <a:buNone/>
            </a:pPr>
            <a:r>
              <a:rPr lang="fr-CA" dirty="0" smtClean="0">
                <a:sym typeface="Symbol"/>
              </a:rPr>
              <a:t> 	m = 10 g		  	       </a:t>
            </a:r>
          </a:p>
          <a:p>
            <a:pPr marL="0" indent="0">
              <a:buNone/>
            </a:pPr>
            <a:r>
              <a:rPr lang="fr-CA" dirty="0" smtClean="0">
                <a:sym typeface="Symbol"/>
              </a:rPr>
              <a:t>	 V = ?				V = </a:t>
            </a:r>
            <a:r>
              <a:rPr lang="fr-CA" u="sng" dirty="0" smtClean="0">
                <a:sym typeface="Symbol"/>
              </a:rPr>
              <a:t>10 g</a:t>
            </a:r>
            <a:endParaRPr lang="fr-CA" dirty="0" smtClean="0">
              <a:sym typeface="Symbol"/>
            </a:endParaRPr>
          </a:p>
          <a:p>
            <a:pPr marL="0" indent="0">
              <a:buNone/>
            </a:pPr>
            <a:r>
              <a:rPr lang="fr-CA" dirty="0">
                <a:sym typeface="Symbol"/>
              </a:rPr>
              <a:t>	</a:t>
            </a:r>
            <a:r>
              <a:rPr lang="fr-CA" dirty="0" smtClean="0">
                <a:sym typeface="Symbol"/>
              </a:rPr>
              <a:t>				       2 g/</a:t>
            </a:r>
            <a:r>
              <a:rPr lang="fr-CA" dirty="0" err="1" smtClean="0">
                <a:sym typeface="Symbol"/>
              </a:rPr>
              <a:t>mL</a:t>
            </a:r>
            <a:endParaRPr lang="fr-CA" dirty="0" smtClean="0">
              <a:sym typeface="Symbol"/>
            </a:endParaRPr>
          </a:p>
          <a:p>
            <a:pPr marL="0" indent="0">
              <a:buNone/>
            </a:pPr>
            <a:r>
              <a:rPr lang="fr-CA" dirty="0">
                <a:sym typeface="Symbol"/>
              </a:rPr>
              <a:t>	</a:t>
            </a:r>
            <a:r>
              <a:rPr lang="fr-CA" dirty="0" smtClean="0">
                <a:sym typeface="Symbol"/>
              </a:rPr>
              <a:t>				 V = 5 </a:t>
            </a:r>
            <a:r>
              <a:rPr lang="fr-CA" dirty="0" err="1" smtClean="0">
                <a:sym typeface="Symbol"/>
              </a:rPr>
              <a:t>mL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826790" y="3510608"/>
            <a:ext cx="244827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820486" y="4955499"/>
            <a:ext cx="244827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338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1 cubic centimet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4" y="4806690"/>
            <a:ext cx="3227888" cy="17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Calculer le volume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si vous avez un rectangle qui mesure 4cm par 3cm par 2 cm…</a:t>
            </a:r>
          </a:p>
          <a:p>
            <a:pPr marL="0" indent="0">
              <a:buNone/>
            </a:pPr>
            <a:r>
              <a:rPr lang="fr-CA" dirty="0" smtClean="0"/>
              <a:t>quelle est son volume?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 smtClean="0"/>
              <a:t>V = l x w x h</a:t>
            </a:r>
          </a:p>
          <a:p>
            <a:pPr marL="0" indent="0">
              <a:buNone/>
            </a:pPr>
            <a:r>
              <a:rPr lang="fr-CA" dirty="0" smtClean="0"/>
              <a:t>V = 4 cm x 3 cm x 2 cm</a:t>
            </a:r>
          </a:p>
          <a:p>
            <a:pPr marL="0" indent="0">
              <a:buNone/>
            </a:pPr>
            <a:r>
              <a:rPr lang="fr-CA" dirty="0" smtClean="0"/>
              <a:t>V = 24 cm</a:t>
            </a:r>
            <a:r>
              <a:rPr lang="fr-CA" baseline="30000" dirty="0" smtClean="0"/>
              <a:t>3</a:t>
            </a:r>
          </a:p>
          <a:p>
            <a:pPr marL="0" indent="0">
              <a:buNone/>
            </a:pPr>
            <a:r>
              <a:rPr lang="fr-CA" dirty="0" smtClean="0"/>
              <a:t>V = 24 </a:t>
            </a:r>
            <a:r>
              <a:rPr lang="fr-CA" dirty="0" err="1" smtClean="0"/>
              <a:t>mL</a:t>
            </a:r>
            <a:endParaRPr lang="en-CA" dirty="0"/>
          </a:p>
        </p:txBody>
      </p:sp>
      <p:pic>
        <p:nvPicPr>
          <p:cNvPr id="10242" name="Picture 2" descr="Image result for rectangular prism with measurement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4368" y="4221915"/>
            <a:ext cx="298779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solidFill>
                  <a:srgbClr val="FF0000"/>
                </a:solidFill>
              </a:rPr>
              <a:t>1 cm</a:t>
            </a:r>
            <a:r>
              <a:rPr lang="fr-CA" sz="3200" baseline="30000" dirty="0" smtClean="0">
                <a:solidFill>
                  <a:srgbClr val="FF0000"/>
                </a:solidFill>
              </a:rPr>
              <a:t>3</a:t>
            </a:r>
            <a:r>
              <a:rPr lang="fr-CA" sz="3200" dirty="0" smtClean="0">
                <a:solidFill>
                  <a:srgbClr val="FF0000"/>
                </a:solidFill>
              </a:rPr>
              <a:t> = 1 </a:t>
            </a:r>
            <a:r>
              <a:rPr lang="fr-CA" sz="3200" dirty="0" err="1" smtClean="0">
                <a:solidFill>
                  <a:srgbClr val="FF0000"/>
                </a:solidFill>
              </a:rPr>
              <a:t>mL</a:t>
            </a:r>
            <a:endParaRPr lang="en-CA" sz="32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fr-CA" dirty="0" smtClean="0"/>
              <a:t>Pratique!</a:t>
            </a:r>
            <a:endParaRPr lang="en-CA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827584" y="3645024"/>
            <a:ext cx="7772400" cy="197408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dirty="0" smtClean="0"/>
              <a:t>1000 g = 1 kg</a:t>
            </a:r>
          </a:p>
          <a:p>
            <a:r>
              <a:rPr lang="fr-CA" sz="3600" dirty="0" smtClean="0"/>
              <a:t>1000 </a:t>
            </a:r>
            <a:r>
              <a:rPr lang="fr-CA" sz="3600" dirty="0" err="1" smtClean="0"/>
              <a:t>mL</a:t>
            </a:r>
            <a:r>
              <a:rPr lang="fr-CA" sz="3600" dirty="0" smtClean="0"/>
              <a:t> = 1 L</a:t>
            </a:r>
          </a:p>
          <a:p>
            <a:r>
              <a:rPr lang="fr-CA" sz="3600" dirty="0" smtClean="0"/>
              <a:t>arrondir au centième près = __,__ __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8723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noProof="0" dirty="0" smtClean="0"/>
              <a:t>Révision:</a:t>
            </a: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La </a:t>
            </a:r>
            <a:r>
              <a:rPr lang="fr-CA" b="1" dirty="0" smtClean="0"/>
              <a:t>matière</a:t>
            </a:r>
            <a:r>
              <a:rPr lang="fr-CA" dirty="0" smtClean="0"/>
              <a:t> c’est tout ce qui a…..</a:t>
            </a:r>
          </a:p>
          <a:p>
            <a:pPr lvl="1"/>
            <a:endParaRPr lang="fr-CA" noProof="0" dirty="0" smtClean="0"/>
          </a:p>
          <a:p>
            <a:pPr marL="0" indent="0">
              <a:buNone/>
            </a:pPr>
            <a:r>
              <a:rPr lang="fr-CA" dirty="0" smtClean="0"/>
              <a:t>…une</a:t>
            </a:r>
            <a:r>
              <a:rPr lang="fr-CA" noProof="0" dirty="0" smtClean="0"/>
              <a:t> </a:t>
            </a:r>
            <a:r>
              <a:rPr lang="fr-CA" b="1" noProof="0" dirty="0" smtClean="0"/>
              <a:t>masse </a:t>
            </a:r>
          </a:p>
          <a:p>
            <a:pPr marL="0" indent="0">
              <a:buNone/>
            </a:pPr>
            <a:r>
              <a:rPr lang="fr-CA" noProof="0" dirty="0" smtClean="0"/>
              <a:t>(la quantité de matière qu’une substance contient)</a:t>
            </a:r>
          </a:p>
          <a:p>
            <a:pPr marL="0" indent="0">
              <a:buNone/>
            </a:pPr>
            <a:r>
              <a:rPr lang="fr-CA" dirty="0" smtClean="0"/>
              <a:t>….et un </a:t>
            </a:r>
            <a:r>
              <a:rPr lang="fr-CA" b="1" dirty="0" smtClean="0"/>
              <a:t>volume </a:t>
            </a:r>
          </a:p>
          <a:p>
            <a:pPr marL="0" indent="0">
              <a:buNone/>
            </a:pPr>
            <a:r>
              <a:rPr lang="fr-CA" dirty="0" smtClean="0"/>
              <a:t>(la quantité d’</a:t>
            </a:r>
            <a:r>
              <a:rPr lang="fr-CA" noProof="0" dirty="0" smtClean="0"/>
              <a:t>espace occupé par une substance)</a:t>
            </a:r>
            <a:endParaRPr lang="en-CA" dirty="0"/>
          </a:p>
        </p:txBody>
      </p:sp>
      <p:pic>
        <p:nvPicPr>
          <p:cNvPr id="2060" name="Picture 12" descr="Image result for matter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206" flipH="1">
            <a:off x="6372200" y="2400831"/>
            <a:ext cx="1631099" cy="15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volum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42" y="4473277"/>
            <a:ext cx="34385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La matière peu changer état</a:t>
            </a: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034681" cy="4525963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ces changements nécessite un </a:t>
            </a:r>
            <a:r>
              <a:rPr lang="fr-CA" u="sng" dirty="0" smtClean="0"/>
              <a:t>ajout</a:t>
            </a:r>
            <a:r>
              <a:rPr lang="fr-CA" dirty="0" smtClean="0"/>
              <a:t> (+) ou un </a:t>
            </a:r>
            <a:r>
              <a:rPr lang="fr-CA" u="sng" dirty="0" smtClean="0"/>
              <a:t>enlèvement</a:t>
            </a:r>
            <a:r>
              <a:rPr lang="fr-CA" dirty="0" smtClean="0"/>
              <a:t> (-)</a:t>
            </a:r>
            <a:r>
              <a:rPr lang="fr-CA" u="sng" dirty="0" smtClean="0"/>
              <a:t> </a:t>
            </a:r>
            <a:r>
              <a:rPr lang="fr-CA" dirty="0" smtClean="0"/>
              <a:t>d’énergie (la chaleur)</a:t>
            </a:r>
            <a:endParaRPr lang="en-CA" dirty="0"/>
          </a:p>
        </p:txBody>
      </p:sp>
      <p:pic>
        <p:nvPicPr>
          <p:cNvPr id="4" name="Picture 10" descr="Image result for changement etat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45" y="1484783"/>
            <a:ext cx="4723018" cy="526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noProof="0" dirty="0" smtClean="0"/>
              <a:t>Les changements physiques et les changement chimiques</a:t>
            </a: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 smtClean="0"/>
              <a:t>un </a:t>
            </a:r>
            <a:r>
              <a:rPr lang="fr-CA" b="1" dirty="0" smtClean="0"/>
              <a:t>changement physique </a:t>
            </a:r>
            <a:r>
              <a:rPr lang="fr-CA" dirty="0" smtClean="0"/>
              <a:t>est quand la matière change forme ou état, mais la matière même ne change pas. </a:t>
            </a:r>
          </a:p>
          <a:p>
            <a:endParaRPr lang="fr-CA" dirty="0"/>
          </a:p>
          <a:p>
            <a:pPr lvl="1"/>
            <a:r>
              <a:rPr lang="fr-CA" dirty="0" smtClean="0"/>
              <a:t>ex: fusion, évaporation, </a:t>
            </a:r>
            <a:r>
              <a:rPr lang="fr-CA" dirty="0" err="1" smtClean="0"/>
              <a:t>solidificaiton</a:t>
            </a:r>
            <a:r>
              <a:rPr lang="fr-CA" dirty="0" smtClean="0"/>
              <a:t>, </a:t>
            </a:r>
            <a:r>
              <a:rPr lang="fr-CA" dirty="0" err="1" smtClean="0"/>
              <a:t>etc</a:t>
            </a:r>
            <a:r>
              <a:rPr lang="fr-CA" dirty="0" smtClean="0"/>
              <a:t>, ou              couper quelque chose.</a:t>
            </a:r>
          </a:p>
          <a:p>
            <a:endParaRPr lang="fr-CA" dirty="0"/>
          </a:p>
          <a:p>
            <a:r>
              <a:rPr lang="fr-CA" dirty="0"/>
              <a:t>u</a:t>
            </a:r>
            <a:r>
              <a:rPr lang="fr-CA" dirty="0" smtClean="0"/>
              <a:t>n </a:t>
            </a:r>
            <a:r>
              <a:rPr lang="fr-CA" b="1" dirty="0" smtClean="0"/>
              <a:t>changement chimique </a:t>
            </a:r>
            <a:r>
              <a:rPr lang="fr-CA" dirty="0" smtClean="0"/>
              <a:t>est quand un matière devient quelque chose d’autre a travers une réaction. </a:t>
            </a:r>
          </a:p>
          <a:p>
            <a:endParaRPr lang="fr-CA" dirty="0" smtClean="0"/>
          </a:p>
          <a:p>
            <a:pPr lvl="1"/>
            <a:r>
              <a:rPr lang="fr-CA" dirty="0" smtClean="0"/>
              <a:t>ex: bruler quelque chose, cuire, des réactions 	chimiques, etc.</a:t>
            </a:r>
            <a:endParaRPr lang="en-CA" dirty="0"/>
          </a:p>
        </p:txBody>
      </p:sp>
      <p:pic>
        <p:nvPicPr>
          <p:cNvPr id="4" name="Picture 10" descr="Image result for changement etat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20888"/>
            <a:ext cx="1508365" cy="168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01" y="5085184"/>
            <a:ext cx="1771716" cy="16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0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918648" cy="2090663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Regardons les activités que nous avons fait pour mieux comprendre les caractéristiques des particules…..</a:t>
            </a:r>
            <a:endParaRPr lang="en-CA" dirty="0"/>
          </a:p>
        </p:txBody>
      </p:sp>
      <p:pic>
        <p:nvPicPr>
          <p:cNvPr id="5" name="Picture 23" descr="http://chemkitdepot.com/images/products/detail/Heavy_Ballon_Product_Image_A.jpg">
            <a:extLst>
              <a:ext uri="{FF2B5EF4-FFF2-40B4-BE49-F238E27FC236}">
                <a16:creationId xmlns:a16="http://schemas.microsoft.com/office/drawing/2014/main" id="{3A77589C-0EAC-F94F-B914-6FF3AB46A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6" t="11591" r="25242" b="5887"/>
          <a:stretch/>
        </p:blipFill>
        <p:spPr bwMode="auto">
          <a:xfrm>
            <a:off x="1835696" y="3861048"/>
            <a:ext cx="2016224" cy="241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mage result for soda water ca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7284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447FFC-76AF-1C4A-BA10-F4DB998E5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813" y="4034470"/>
            <a:ext cx="2315716" cy="23157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C2A7DF-C79E-604E-9467-D885A485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Qu’est-ce qui est </a:t>
            </a:r>
            <a:r>
              <a:rPr lang="fr-FR" dirty="0" smtClean="0"/>
              <a:t>arrivé?</a:t>
            </a:r>
            <a:endParaRPr lang="fr-F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2687D3-0EED-754E-9CE4-D0FB8CBC5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8126" y="2996952"/>
            <a:ext cx="2921383" cy="2921383"/>
          </a:xfrm>
          <a:prstGeom prst="rect">
            <a:avLst/>
          </a:prstGeom>
        </p:spPr>
      </p:pic>
      <p:pic>
        <p:nvPicPr>
          <p:cNvPr id="4" name="Picture 23" descr="http://chemkitdepot.com/images/products/detail/Heavy_Ballon_Product_Image_A.jpg">
            <a:extLst>
              <a:ext uri="{FF2B5EF4-FFF2-40B4-BE49-F238E27FC236}">
                <a16:creationId xmlns:a16="http://schemas.microsoft.com/office/drawing/2014/main" id="{3A77589C-0EAC-F94F-B914-6FF3AB46A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6" t="11591" r="25242" b="5887"/>
          <a:stretch/>
        </p:blipFill>
        <p:spPr bwMode="auto">
          <a:xfrm>
            <a:off x="6876256" y="274638"/>
            <a:ext cx="1125972" cy="135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749E41A-E3E1-BA4B-AC68-EB4175C9C2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35"/>
          <a:stretch/>
        </p:blipFill>
        <p:spPr>
          <a:xfrm>
            <a:off x="3100895" y="2060848"/>
            <a:ext cx="2921383" cy="2736304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5B243A27-418C-B14D-AFA9-578042577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988" y="2966236"/>
            <a:ext cx="2921383" cy="292138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371E368-8C09-7D4D-B84C-8F7EA4286C8E}"/>
              </a:ext>
            </a:extLst>
          </p:cNvPr>
          <p:cNvSpPr txBox="1">
            <a:spLocks/>
          </p:cNvSpPr>
          <p:nvPr/>
        </p:nvSpPr>
        <p:spPr>
          <a:xfrm>
            <a:off x="81423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/>
              <a:t>Avant	         Avec Chaleur 	     Refroidi</a:t>
            </a:r>
          </a:p>
        </p:txBody>
      </p:sp>
    </p:spTree>
    <p:extLst>
      <p:ext uri="{BB962C8B-B14F-4D97-AF65-F5344CB8AC3E}">
        <p14:creationId xmlns:p14="http://schemas.microsoft.com/office/powerpoint/2010/main" val="10661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Image result for rectangular wash basin plastic with wat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20" y="4725144"/>
            <a:ext cx="2278512" cy="22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noProof="0" dirty="0" smtClean="0"/>
              <a:t>Et ici?</a:t>
            </a:r>
            <a:endParaRPr lang="fr-CA" noProof="0" dirty="0"/>
          </a:p>
        </p:txBody>
      </p:sp>
      <p:pic>
        <p:nvPicPr>
          <p:cNvPr id="5131" name="Picture 8" descr="Image result for pop can out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7" y="2280501"/>
            <a:ext cx="2853183" cy="40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11" descr="handbook-hot_plate_stirrer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48" y="5335586"/>
            <a:ext cx="1238929" cy="96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CA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8" descr="Image result for pop can out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54" y="1124744"/>
            <a:ext cx="2853183" cy="40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mage result for pop can outlin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5" b="99027" l="9695" r="93906">
                        <a14:foregroundMark x1="67867" y1="18093" x2="67867" y2="18093"/>
                        <a14:foregroundMark x1="86704" y1="14786" x2="86704" y2="14786"/>
                        <a14:foregroundMark x1="79224" y1="14786" x2="79224" y2="14786"/>
                        <a14:foregroundMark x1="79501" y1="15953" x2="79501" y2="15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83537" y="1269154"/>
            <a:ext cx="2853183" cy="40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34" y="2060848"/>
            <a:ext cx="25622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La chaleur vs la température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F1CA9-11F7-2F43-9446-C57CDAFDE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La chaleur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6F90EC-C1D6-FA45-89E0-B39F0C24B0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= </a:t>
            </a:r>
            <a:r>
              <a:rPr lang="fr-CA" dirty="0" smtClean="0"/>
              <a:t>transfert d’énergie thermique </a:t>
            </a:r>
            <a:r>
              <a:rPr lang="fr-CA" dirty="0"/>
              <a:t>d’une substance plus chaud a un </a:t>
            </a:r>
            <a:r>
              <a:rPr lang="fr-CA" dirty="0" smtClean="0"/>
              <a:t>substance </a:t>
            </a:r>
            <a:r>
              <a:rPr lang="fr-CA" dirty="0"/>
              <a:t>plus froide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468BE8-803D-4D49-9509-8B516F196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La température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CE65F9-2178-134C-B09B-668C212ADA5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= un mesure de l’ énergie cinétique des particules dans une substance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501008"/>
            <a:ext cx="55046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378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Office Theme</vt:lpstr>
      <vt:lpstr>La matière c’est quoi?</vt:lpstr>
      <vt:lpstr>Révision:</vt:lpstr>
      <vt:lpstr>La matière peu changer état</vt:lpstr>
      <vt:lpstr>Les changements physiques et les changement chimiques</vt:lpstr>
      <vt:lpstr>Regardons les activités que nous avons fait pour mieux comprendre les caractéristiques des particules…..</vt:lpstr>
      <vt:lpstr>Qu’est-ce qui est arrivé?</vt:lpstr>
      <vt:lpstr>Et ici?</vt:lpstr>
      <vt:lpstr>PowerPoint Presentation</vt:lpstr>
      <vt:lpstr>La chaleur vs la température </vt:lpstr>
      <vt:lpstr>Vocabulaire:</vt:lpstr>
      <vt:lpstr>la masse volumique est une caractéristique de la matière</vt:lpstr>
      <vt:lpstr>Calculer la masse volumique ()</vt:lpstr>
      <vt:lpstr>Exemple</vt:lpstr>
      <vt:lpstr>Isoler les variables</vt:lpstr>
      <vt:lpstr>Exemple</vt:lpstr>
      <vt:lpstr>Calculer le volume</vt:lpstr>
      <vt:lpstr>Pratique!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mati’ere c</dc:title>
  <dc:creator>Jovina</dc:creator>
  <cp:lastModifiedBy>Jovina Sorbetti</cp:lastModifiedBy>
  <cp:revision>45</cp:revision>
  <dcterms:created xsi:type="dcterms:W3CDTF">2019-11-14T03:56:08Z</dcterms:created>
  <dcterms:modified xsi:type="dcterms:W3CDTF">2019-11-18T19:46:43Z</dcterms:modified>
</cp:coreProperties>
</file>