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8"/>
  </p:notesMasterIdLst>
  <p:sldIdLst>
    <p:sldId id="256" r:id="rId2"/>
    <p:sldId id="268" r:id="rId3"/>
    <p:sldId id="257" r:id="rId4"/>
    <p:sldId id="271" r:id="rId5"/>
    <p:sldId id="270" r:id="rId6"/>
    <p:sldId id="275" r:id="rId7"/>
    <p:sldId id="269" r:id="rId8"/>
    <p:sldId id="272" r:id="rId9"/>
    <p:sldId id="260" r:id="rId10"/>
    <p:sldId id="258" r:id="rId11"/>
    <p:sldId id="261" r:id="rId12"/>
    <p:sldId id="263" r:id="rId13"/>
    <p:sldId id="262" r:id="rId14"/>
    <p:sldId id="264" r:id="rId15"/>
    <p:sldId id="277" r:id="rId16"/>
    <p:sldId id="289" r:id="rId17"/>
    <p:sldId id="266" r:id="rId18"/>
    <p:sldId id="285" r:id="rId19"/>
    <p:sldId id="280" r:id="rId20"/>
    <p:sldId id="282" r:id="rId21"/>
    <p:sldId id="281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595" autoAdjust="0"/>
  </p:normalViewPr>
  <p:slideViewPr>
    <p:cSldViewPr>
      <p:cViewPr varScale="1">
        <p:scale>
          <a:sx n="65" d="100"/>
          <a:sy n="65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409946-9181-4830-BFDF-C53603B02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0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A2DBB7-7576-47CD-AF6F-2E0936F665C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43420-81E9-4D49-9665-06DC60A008D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800581-561D-4FFC-98F3-E79DE06D7DC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715B7E-8303-4580-BD5C-427444A461C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29AB0A-33F5-45E4-841D-7A77D641344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525FE4-56AE-4CE9-9FD3-56EDE50F68A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6D8C6E-1743-421C-B358-40DB3BC78B70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5FD97C-EE03-4E00-A0D8-6B7FE44CDED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445EE1-6158-4553-A6BE-D9FF259230E8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4456-AE4C-4191-929C-F1F0049F6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1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D289-9B4C-483B-9C4E-8EC66D047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4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F788-D922-4346-8897-D16188923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25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E085-64B5-4E0C-92CB-E9A233C4D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3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B1CC-1627-40F3-8C3F-19E375ED7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39F2-0E77-4F99-997F-9EA20A3F0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DAFB-3EA8-4437-AE23-A2ACCF669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32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B484-B936-4744-B1F9-5E18E8131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87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8EEF-3789-4039-9E07-B40A0BD90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1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A302-84DE-4A88-AE39-5986BB328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18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1919-3C7F-4AD2-ACA4-53BFABD06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0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CA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CA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240AC5-5712-4B7D-A3E8-2CA6CDD36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LlgIaz1L0" TargetMode="External"/><Relationship Id="rId2" Type="http://schemas.openxmlformats.org/officeDocument/2006/relationships/hyperlink" Target="https://www.ted.com/talks/jon_bergmann_just_how_small_is_an_atom?language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ed.ted.com/lessons/the-2-400-year-search-for-the-atom-theresa-doud#revie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8Are9dDbW24&amp;list=PLw4IR92M5QdC6I_zBlRPQ2pCb_qypOQz9&amp;index=13&amp;t=0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table.com/" TargetMode="External"/><Relationship Id="rId2" Type="http://schemas.openxmlformats.org/officeDocument/2006/relationships/hyperlink" Target="https://www.ptable.com/?lang=fr#Writeup/Wikiped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LlgIaz1L0" TargetMode="External"/><Relationship Id="rId2" Type="http://schemas.openxmlformats.org/officeDocument/2006/relationships/hyperlink" Target="https://www.ted.com/talks/jon_bergmann_just_how_small_is_an_atom?language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ed.ted.com/lessons/the-2-400-year-search-for-the-atom-theresa-doud#revie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620688"/>
            <a:ext cx="7772400" cy="1470025"/>
          </a:xfrm>
        </p:spPr>
        <p:txBody>
          <a:bodyPr/>
          <a:lstStyle/>
          <a:p>
            <a:pPr eaLnBrk="1" hangingPunct="1"/>
            <a:r>
              <a:rPr lang="fr-CA" altLang="en-US" b="1" noProof="0" dirty="0" smtClean="0"/>
              <a:t>La th</a:t>
            </a:r>
            <a:r>
              <a:rPr lang="fr-CA" altLang="en-US" b="1" noProof="0" dirty="0" smtClean="0">
                <a:cs typeface="Arial" charset="0"/>
              </a:rPr>
              <a:t>éorie atomique moderne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5241032" cy="39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ato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92" y="3284984"/>
            <a:ext cx="2665214" cy="2602431"/>
          </a:xfrm>
          <a:prstGeom prst="rect">
            <a:avLst/>
          </a:prstGeom>
          <a:solidFill>
            <a:schemeClr val="bg1">
              <a:alpha val="3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noProof="0" dirty="0" smtClean="0"/>
              <a:t>Les </a:t>
            </a:r>
            <a:r>
              <a:rPr lang="fr-CA" altLang="en-US" noProof="0" dirty="0" smtClean="0">
                <a:cs typeface="Times New Roman" pitchFamily="84" charset="0"/>
              </a:rPr>
              <a:t>électrons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en-US" noProof="0" dirty="0" smtClean="0"/>
              <a:t>charge de -1</a:t>
            </a:r>
          </a:p>
          <a:p>
            <a:pPr eaLnBrk="1" hangingPunct="1"/>
            <a:r>
              <a:rPr lang="fr-CA" altLang="en-US" noProof="0" dirty="0" smtClean="0"/>
              <a:t>entourent le noyau </a:t>
            </a:r>
            <a:r>
              <a:rPr lang="fr-CA" altLang="en-US" dirty="0" smtClean="0"/>
              <a:t>dans ce qui s’appellent </a:t>
            </a:r>
            <a:r>
              <a:rPr lang="fr-CA" altLang="en-US" noProof="0" dirty="0" smtClean="0"/>
              <a:t>des « </a:t>
            </a:r>
            <a:r>
              <a:rPr lang="fr-CA" altLang="en-US" u="sng" noProof="0" dirty="0" smtClean="0"/>
              <a:t>couches</a:t>
            </a:r>
            <a:r>
              <a:rPr lang="fr-CA" altLang="en-US" noProof="0" dirty="0" smtClean="0"/>
              <a:t> » ou des « </a:t>
            </a:r>
            <a:r>
              <a:rPr lang="fr-CA" altLang="en-US" u="sng" noProof="0" dirty="0" smtClean="0"/>
              <a:t>niveaux d’énergie</a:t>
            </a:r>
            <a:r>
              <a:rPr lang="fr-CA" altLang="en-US" noProof="0" dirty="0" smtClean="0"/>
              <a:t> »</a:t>
            </a:r>
          </a:p>
          <a:p>
            <a:pPr eaLnBrk="1" hangingPunct="1"/>
            <a:endParaRPr lang="fr-CA" altLang="en-US" noProof="0" dirty="0" smtClean="0"/>
          </a:p>
          <a:p>
            <a:pPr eaLnBrk="1" hangingPunct="1"/>
            <a:r>
              <a:rPr lang="fr-CA" altLang="en-US" noProof="0" dirty="0" smtClean="0"/>
              <a:t>masse atomique de zéro </a:t>
            </a:r>
            <a:r>
              <a:rPr lang="fr-CA" altLang="en-US" i="1" noProof="0" dirty="0" smtClean="0"/>
              <a:t>comparés</a:t>
            </a:r>
            <a:r>
              <a:rPr lang="fr-CA" altLang="en-US" noProof="0" dirty="0" smtClean="0"/>
              <a:t> aux protons et neutrons 	</a:t>
            </a:r>
          </a:p>
          <a:p>
            <a:pPr marL="0" indent="0" eaLnBrk="1" hangingPunct="1">
              <a:buNone/>
            </a:pPr>
            <a:r>
              <a:rPr lang="fr-CA" altLang="en-US" dirty="0"/>
              <a:t>	</a:t>
            </a:r>
            <a:r>
              <a:rPr lang="fr-CA" altLang="en-US" sz="2800" noProof="0" dirty="0" smtClean="0"/>
              <a:t>(masse = 0,00055 </a:t>
            </a:r>
            <a:r>
              <a:rPr lang="fr-CA" altLang="en-US" sz="2800" noProof="0" dirty="0" err="1" smtClean="0"/>
              <a:t>uma</a:t>
            </a:r>
            <a:r>
              <a:rPr lang="fr-CA" altLang="en-US" sz="2800" noProof="0" dirty="0" smtClean="0"/>
              <a:t> = </a:t>
            </a:r>
            <a:r>
              <a:rPr lang="fr-CA" sz="2800" dirty="0" smtClean="0"/>
              <a:t>9,1 </a:t>
            </a:r>
            <a:r>
              <a:rPr lang="fr-CA" sz="2800" dirty="0"/>
              <a:t>× 10</a:t>
            </a:r>
            <a:r>
              <a:rPr lang="fr-CA" sz="2800" baseline="30000" dirty="0"/>
              <a:t>-28</a:t>
            </a:r>
            <a:r>
              <a:rPr lang="fr-CA" sz="2800" dirty="0"/>
              <a:t> </a:t>
            </a:r>
            <a:r>
              <a:rPr lang="fr-CA" sz="2800" dirty="0" smtClean="0"/>
              <a:t>g = </a:t>
            </a:r>
          </a:p>
          <a:p>
            <a:pPr marL="0" indent="0" algn="ctr" eaLnBrk="1" hangingPunct="1">
              <a:buNone/>
            </a:pPr>
            <a:r>
              <a:rPr lang="fr-CA" sz="2800" dirty="0" smtClean="0"/>
              <a:t>0,00000000000000000000000000091 g )</a:t>
            </a:r>
            <a:endParaRPr lang="fr-CA" altLang="en-US" sz="2800" noProof="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67157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noProof="0" dirty="0" smtClean="0"/>
              <a:t>Les neutrons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en-US" noProof="0" dirty="0" smtClean="0"/>
              <a:t>charge de 0 (neutres)</a:t>
            </a:r>
          </a:p>
          <a:p>
            <a:pPr eaLnBrk="1" hangingPunct="1"/>
            <a:r>
              <a:rPr lang="fr-CA" altLang="en-US" noProof="0" dirty="0" smtClean="0"/>
              <a:t>se retrouvent dans le noyau (avec les protons)</a:t>
            </a:r>
          </a:p>
          <a:p>
            <a:pPr eaLnBrk="1" hangingPunct="1"/>
            <a:r>
              <a:rPr lang="fr-CA" altLang="en-US" noProof="0" dirty="0" smtClean="0"/>
              <a:t>masse atomique de 1 </a:t>
            </a:r>
            <a:r>
              <a:rPr lang="fr-CA" altLang="en-US" noProof="0" dirty="0" err="1" smtClean="0"/>
              <a:t>uma</a:t>
            </a:r>
            <a:endParaRPr lang="fr-CA" altLang="en-US" noProof="0" dirty="0" smtClean="0"/>
          </a:p>
          <a:p>
            <a:pPr eaLnBrk="1" hangingPunct="1"/>
            <a:r>
              <a:rPr lang="fr-CA" altLang="en-US" noProof="0" dirty="0" smtClean="0"/>
              <a:t>les atomes du même élément, mais différent numéro de neutrons </a:t>
            </a:r>
            <a:r>
              <a:rPr lang="fr-CA" altLang="en-US" noProof="0" dirty="0" smtClean="0">
                <a:sym typeface="Wingdings" pitchFamily="84" charset="2"/>
              </a:rPr>
              <a:t></a:t>
            </a:r>
            <a:r>
              <a:rPr lang="fr-CA" altLang="en-US" noProof="0" dirty="0" smtClean="0"/>
              <a:t> isotopes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44" y="606268"/>
            <a:ext cx="2306937" cy="155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6646"/>
            <a:ext cx="8229600" cy="1858218"/>
          </a:xfrm>
        </p:spPr>
        <p:txBody>
          <a:bodyPr/>
          <a:lstStyle/>
          <a:p>
            <a:pPr eaLnBrk="1" hangingPunct="1"/>
            <a:r>
              <a:rPr lang="fr-CA" altLang="en-US" noProof="0" dirty="0" smtClean="0"/>
              <a:t>Comment calculer le numéro de protons </a:t>
            </a:r>
            <a:br>
              <a:rPr lang="fr-CA" altLang="en-US" noProof="0" dirty="0" smtClean="0"/>
            </a:br>
            <a:r>
              <a:rPr lang="fr-CA" altLang="en-US" noProof="0" dirty="0" smtClean="0"/>
              <a:t>utilisant le tableau périodique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eaLnBrk="1" hangingPunct="1">
              <a:buSzPct val="75000"/>
            </a:pPr>
            <a:r>
              <a:rPr lang="fr-CA" altLang="en-US" dirty="0" smtClean="0"/>
              <a:t>Numéro de protons = numéro atomique</a:t>
            </a:r>
          </a:p>
          <a:p>
            <a:pPr eaLnBrk="1" hangingPunct="1">
              <a:buSzPct val="75000"/>
            </a:pPr>
            <a:r>
              <a:rPr lang="fr-CA" altLang="en-US" dirty="0" smtClean="0">
                <a:cs typeface="Arial" charset="0"/>
              </a:rPr>
              <a:t>Krypton </a:t>
            </a:r>
            <a:r>
              <a:rPr lang="fr-CA" altLang="en-US" dirty="0" smtClean="0"/>
              <a:t>  36 protons</a:t>
            </a:r>
          </a:p>
          <a:p>
            <a:endParaRPr lang="fr-CA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45" y="3933056"/>
            <a:ext cx="6129143" cy="29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eaLnBrk="1" hangingPunct="1"/>
            <a:r>
              <a:rPr lang="fr-CA" altLang="en-US" dirty="0"/>
              <a:t>Comment calculer le numéro de </a:t>
            </a:r>
            <a:r>
              <a:rPr lang="fr-CA" altLang="en-US" dirty="0">
                <a:cs typeface="Times New Roman" pitchFamily="84" charset="0"/>
              </a:rPr>
              <a:t>électrons </a:t>
            </a:r>
            <a:r>
              <a:rPr lang="fr-CA" altLang="en-US" dirty="0" smtClean="0">
                <a:cs typeface="Times New Roman" pitchFamily="84" charset="0"/>
              </a:rPr>
              <a:t/>
            </a:r>
            <a:br>
              <a:rPr lang="fr-CA" altLang="en-US" dirty="0" smtClean="0">
                <a:cs typeface="Times New Roman" pitchFamily="84" charset="0"/>
              </a:rPr>
            </a:br>
            <a:r>
              <a:rPr lang="fr-CA" altLang="en-US" dirty="0" smtClean="0"/>
              <a:t>utilisant </a:t>
            </a:r>
            <a:r>
              <a:rPr lang="fr-CA" altLang="en-US" dirty="0"/>
              <a:t>le tableau </a:t>
            </a:r>
            <a:r>
              <a:rPr lang="fr-CA" altLang="en-US" dirty="0" smtClean="0"/>
              <a:t>périodique</a:t>
            </a:r>
            <a:endParaRPr lang="fr-CA" altLang="en-US" noProof="0" dirty="0" smtClean="0">
              <a:cs typeface="Times New Roman" pitchFamily="8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eaLnBrk="1" hangingPunct="1"/>
            <a:r>
              <a:rPr lang="fr-CA" altLang="en-US" noProof="0" dirty="0" smtClean="0"/>
              <a:t>Numéro d’électrons= numéro atomique</a:t>
            </a:r>
            <a:endParaRPr lang="fr-CA" altLang="en-US" noProof="0" dirty="0" smtClean="0">
              <a:cs typeface="Arial" charset="0"/>
            </a:endParaRPr>
          </a:p>
          <a:p>
            <a:pPr eaLnBrk="1" hangingPunct="1"/>
            <a:r>
              <a:rPr lang="fr-CA" altLang="en-US" noProof="0" dirty="0" smtClean="0">
                <a:cs typeface="Arial" charset="0"/>
              </a:rPr>
              <a:t>Krypton: 36 électrons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45" y="3933056"/>
            <a:ext cx="6129143" cy="29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/>
          <a:lstStyle/>
          <a:p>
            <a:pPr eaLnBrk="1" hangingPunct="1"/>
            <a:r>
              <a:rPr lang="fr-CA" altLang="en-US" dirty="0"/>
              <a:t>Comment calculer le numéro de neutrons </a:t>
            </a:r>
            <a:r>
              <a:rPr lang="fr-CA" altLang="en-US" dirty="0" smtClean="0"/>
              <a:t/>
            </a:r>
            <a:br>
              <a:rPr lang="fr-CA" altLang="en-US" dirty="0" smtClean="0"/>
            </a:br>
            <a:r>
              <a:rPr lang="fr-CA" altLang="en-US" dirty="0" smtClean="0"/>
              <a:t>utilisant </a:t>
            </a:r>
            <a:r>
              <a:rPr lang="fr-CA" altLang="en-US" dirty="0"/>
              <a:t>le tableau </a:t>
            </a:r>
            <a:r>
              <a:rPr lang="fr-CA" altLang="en-US" dirty="0" smtClean="0"/>
              <a:t>périodique</a:t>
            </a:r>
            <a:endParaRPr lang="fr-CA" altLang="en-US" noProof="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492896"/>
            <a:ext cx="8229600" cy="3517851"/>
          </a:xfrm>
        </p:spPr>
        <p:txBody>
          <a:bodyPr/>
          <a:lstStyle/>
          <a:p>
            <a:pPr eaLnBrk="1" hangingPunct="1"/>
            <a:r>
              <a:rPr lang="fr-CA" altLang="en-US" sz="2700" b="1" noProof="0" dirty="0" smtClean="0"/>
              <a:t>Neutrons = masse atomique – numéro atomique</a:t>
            </a:r>
          </a:p>
          <a:p>
            <a:pPr eaLnBrk="1" hangingPunct="1"/>
            <a:r>
              <a:rPr lang="fr-CA" altLang="en-US" sz="2700" noProof="0" dirty="0" smtClean="0"/>
              <a:t>Il faut </a:t>
            </a:r>
            <a:r>
              <a:rPr lang="fr-CA" altLang="en-US" sz="2700" b="1" u="sng" noProof="0" dirty="0" smtClean="0"/>
              <a:t>arrondir</a:t>
            </a:r>
            <a:r>
              <a:rPr lang="fr-CA" altLang="en-US" sz="2700" noProof="0" dirty="0" smtClean="0"/>
              <a:t> la masse atomique avant de soustraire</a:t>
            </a:r>
          </a:p>
          <a:p>
            <a:pPr eaLnBrk="1" hangingPunct="1"/>
            <a:r>
              <a:rPr lang="fr-CA" altLang="en-US" sz="2700" noProof="0" dirty="0" smtClean="0"/>
              <a:t>Ici:  84 (arrondi) – 36 = 48 neutrons</a:t>
            </a:r>
            <a:endParaRPr lang="fr-CA" altLang="en-US" sz="2400" noProof="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45" y="3933056"/>
            <a:ext cx="6129143" cy="29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Essaye!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Quel est le numéro de protons, électrons, et neutrons de.....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85906"/>
              </p:ext>
            </p:extLst>
          </p:nvPr>
        </p:nvGraphicFramePr>
        <p:xfrm>
          <a:off x="323526" y="2924944"/>
          <a:ext cx="835293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882098">
                <a:tc>
                  <a:txBody>
                    <a:bodyPr/>
                    <a:lstStyle/>
                    <a:p>
                      <a:pPr algn="ctr"/>
                      <a:endParaRPr lang="en-CA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H</a:t>
                      </a:r>
                      <a:endParaRPr lang="en-CA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Li</a:t>
                      </a:r>
                      <a:endParaRPr lang="en-CA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O</a:t>
                      </a:r>
                      <a:endParaRPr lang="en-CA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Mg</a:t>
                      </a:r>
                      <a:endParaRPr lang="en-CA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Zn</a:t>
                      </a:r>
                      <a:endParaRPr lang="en-CA" sz="4000" dirty="0"/>
                    </a:p>
                  </a:txBody>
                  <a:tcPr anchor="ctr"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Protons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16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24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30</a:t>
                      </a:r>
                      <a:endParaRPr lang="en-CA" sz="2400" dirty="0"/>
                    </a:p>
                  </a:txBody>
                  <a:tcPr anchor="ctr"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en-CA" sz="2400" dirty="0" err="1" smtClean="0"/>
                        <a:t>Électrons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8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12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30</a:t>
                      </a:r>
                      <a:endParaRPr lang="en-CA" sz="2400" dirty="0"/>
                    </a:p>
                  </a:txBody>
                  <a:tcPr anchor="ctr"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Neutrons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0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8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12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35</a:t>
                      </a:r>
                      <a:endParaRPr lang="en-CA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23728" y="4077072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2123728" y="4941168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2118859" y="5805264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3563888" y="4077072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3563888" y="4930778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3563888" y="5805264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le 10"/>
          <p:cNvSpPr/>
          <p:nvPr/>
        </p:nvSpPr>
        <p:spPr>
          <a:xfrm>
            <a:off x="4860032" y="4075630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le 11"/>
          <p:cNvSpPr/>
          <p:nvPr/>
        </p:nvSpPr>
        <p:spPr>
          <a:xfrm>
            <a:off x="4860032" y="4941168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le 12"/>
          <p:cNvSpPr/>
          <p:nvPr/>
        </p:nvSpPr>
        <p:spPr>
          <a:xfrm>
            <a:off x="4860032" y="5805264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ounded Rectangle 13"/>
          <p:cNvSpPr/>
          <p:nvPr/>
        </p:nvSpPr>
        <p:spPr>
          <a:xfrm>
            <a:off x="6300192" y="4077072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le 14"/>
          <p:cNvSpPr/>
          <p:nvPr/>
        </p:nvSpPr>
        <p:spPr>
          <a:xfrm>
            <a:off x="6300192" y="4941168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ounded Rectangle 15"/>
          <p:cNvSpPr/>
          <p:nvPr/>
        </p:nvSpPr>
        <p:spPr>
          <a:xfrm>
            <a:off x="6300192" y="5813513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ounded Rectangle 16"/>
          <p:cNvSpPr/>
          <p:nvPr/>
        </p:nvSpPr>
        <p:spPr>
          <a:xfrm>
            <a:off x="7668344" y="4077072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ounded Rectangle 17"/>
          <p:cNvSpPr/>
          <p:nvPr/>
        </p:nvSpPr>
        <p:spPr>
          <a:xfrm>
            <a:off x="7668344" y="4941168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ed Rectangle 18"/>
          <p:cNvSpPr/>
          <p:nvPr/>
        </p:nvSpPr>
        <p:spPr>
          <a:xfrm>
            <a:off x="7668344" y="5813513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7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noProof="0" dirty="0" smtClean="0"/>
              <a:t>L’histoire d’un </a:t>
            </a:r>
            <a:r>
              <a:rPr lang="fr-CA" altLang="fr-FR" noProof="0" dirty="0" smtClean="0"/>
              <a:t>atome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fr-CA" altLang="fr-FR" dirty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>
                <a:hlinkClick r:id="rId3"/>
              </a:rPr>
              <a:t>Have </a:t>
            </a:r>
            <a:r>
              <a:rPr lang="fr-CA" altLang="fr-FR" noProof="0" dirty="0" err="1" smtClean="0">
                <a:hlinkClick r:id="rId3"/>
              </a:rPr>
              <a:t>you</a:t>
            </a:r>
            <a:r>
              <a:rPr lang="fr-CA" altLang="fr-FR" noProof="0" dirty="0" smtClean="0">
                <a:hlinkClick r:id="rId3"/>
              </a:rPr>
              <a:t> </a:t>
            </a:r>
            <a:r>
              <a:rPr lang="fr-CA" altLang="fr-FR" noProof="0" dirty="0" err="1" smtClean="0">
                <a:hlinkClick r:id="rId3"/>
              </a:rPr>
              <a:t>ever</a:t>
            </a:r>
            <a:r>
              <a:rPr lang="fr-CA" altLang="fr-FR" noProof="0" dirty="0" smtClean="0">
                <a:hlinkClick r:id="rId3"/>
              </a:rPr>
              <a:t> </a:t>
            </a:r>
            <a:r>
              <a:rPr lang="fr-CA" altLang="fr-FR" noProof="0" dirty="0" err="1" smtClean="0">
                <a:hlinkClick r:id="rId3"/>
              </a:rPr>
              <a:t>seen</a:t>
            </a:r>
            <a:r>
              <a:rPr lang="fr-CA" altLang="fr-FR" noProof="0" dirty="0" smtClean="0">
                <a:hlinkClick r:id="rId3"/>
              </a:rPr>
              <a:t> an </a:t>
            </a:r>
            <a:r>
              <a:rPr lang="fr-CA" altLang="fr-FR" noProof="0" dirty="0" err="1" smtClean="0">
                <a:hlinkClick r:id="rId3"/>
              </a:rPr>
              <a:t>atom</a:t>
            </a:r>
            <a:r>
              <a:rPr lang="fr-CA" altLang="fr-FR" noProof="0" dirty="0" smtClean="0">
                <a:hlinkClick r:id="rId3"/>
              </a:rPr>
              <a:t>?</a:t>
            </a:r>
            <a:endParaRPr lang="fr-CA" altLang="fr-FR" noProof="0" dirty="0" smtClean="0"/>
          </a:p>
          <a:p>
            <a:pPr marL="0" indent="0" eaLnBrk="1" hangingPunct="1">
              <a:buFont typeface="Arial" charset="0"/>
              <a:buNone/>
            </a:pPr>
            <a:endParaRPr lang="fr-CA" altLang="fr-FR" dirty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>
                <a:hlinkClick r:id="rId4"/>
              </a:rPr>
              <a:t>The 2400-year </a:t>
            </a:r>
            <a:r>
              <a:rPr lang="fr-CA" altLang="fr-FR" noProof="0" dirty="0" err="1" smtClean="0">
                <a:hlinkClick r:id="rId4"/>
              </a:rPr>
              <a:t>search</a:t>
            </a:r>
            <a:r>
              <a:rPr lang="fr-CA" altLang="fr-FR" noProof="0" dirty="0" smtClean="0">
                <a:hlinkClick r:id="rId4"/>
              </a:rPr>
              <a:t> for the </a:t>
            </a:r>
            <a:r>
              <a:rPr lang="fr-CA" altLang="fr-FR" noProof="0" dirty="0" err="1" smtClean="0">
                <a:hlinkClick r:id="rId4"/>
              </a:rPr>
              <a:t>atom</a:t>
            </a:r>
            <a:endParaRPr lang="fr-CA" altLang="fr-FR" noProof="0" dirty="0" smtClean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endParaRPr lang="fr-CA" altLang="fr-FR" dirty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endParaRPr lang="fr-CA" altLang="fr-FR" noProof="0" dirty="0" smtClean="0">
              <a:hlinkClick r:id="rId2"/>
            </a:endParaRPr>
          </a:p>
        </p:txBody>
      </p:sp>
      <p:pic>
        <p:nvPicPr>
          <p:cNvPr id="4" name="Picture 5" descr="Image result for ato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17358"/>
          <a:stretch/>
        </p:blipFill>
        <p:spPr bwMode="auto">
          <a:xfrm>
            <a:off x="6449496" y="4365104"/>
            <a:ext cx="2477648" cy="21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fr-CA" altLang="en-US" noProof="0" dirty="0" smtClean="0"/>
              <a:t>Structure d’un atome :</a:t>
            </a:r>
            <a:br>
              <a:rPr lang="fr-CA" altLang="en-US" noProof="0" dirty="0" smtClean="0"/>
            </a:br>
            <a:r>
              <a:rPr lang="fr-CA" u="sng" dirty="0"/>
              <a:t>Le modèle atomique de Bohr</a:t>
            </a:r>
            <a:endParaRPr lang="fr-CA" dirty="0"/>
          </a:p>
        </p:txBody>
      </p:sp>
      <p:pic>
        <p:nvPicPr>
          <p:cNvPr id="1026" name="Picture 2" descr="Image result for bohr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988840"/>
            <a:ext cx="3960440" cy="42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dirty="0"/>
              <a:t>L’idée fondamentale qui soutient le modèle atomique de Bohr est simple : </a:t>
            </a:r>
          </a:p>
          <a:p>
            <a:pPr>
              <a:spcAft>
                <a:spcPts val="1200"/>
              </a:spcAft>
            </a:pPr>
            <a:r>
              <a:rPr lang="fr-CA" b="1" u="sng" dirty="0"/>
              <a:t>les électrons orbitent autour du noyau selon un patron </a:t>
            </a:r>
            <a:r>
              <a:rPr lang="fr-CA" b="1" u="sng" dirty="0" smtClean="0"/>
              <a:t>(</a:t>
            </a:r>
            <a:r>
              <a:rPr lang="fr-CA" b="1" i="1" u="sng" dirty="0" smtClean="0"/>
              <a:t>pattern</a:t>
            </a:r>
            <a:r>
              <a:rPr lang="fr-CA" b="1" u="sng" dirty="0" smtClean="0"/>
              <a:t>) très </a:t>
            </a:r>
            <a:r>
              <a:rPr lang="fr-CA" b="1" u="sng" dirty="0"/>
              <a:t>spécifique.</a:t>
            </a:r>
            <a:endParaRPr lang="fr-CA" dirty="0"/>
          </a:p>
          <a:p>
            <a:pPr lvl="0">
              <a:spcAft>
                <a:spcPts val="1200"/>
              </a:spcAft>
            </a:pPr>
            <a:r>
              <a:rPr lang="fr-CA" dirty="0"/>
              <a:t>Les électrons sont disposés </a:t>
            </a:r>
            <a:r>
              <a:rPr lang="fr-CA" b="1" u="sng" dirty="0"/>
              <a:t>en couches</a:t>
            </a:r>
            <a:r>
              <a:rPr lang="fr-CA" dirty="0"/>
              <a:t> qui entourent le noyau- on les appelle des </a:t>
            </a:r>
            <a:r>
              <a:rPr lang="fr-CA" b="1" u="sng" dirty="0"/>
              <a:t>couches électroniques. </a:t>
            </a:r>
            <a:endParaRPr lang="fr-CA" b="1" u="sng" dirty="0" smtClean="0"/>
          </a:p>
          <a:p>
            <a:pPr>
              <a:spcAft>
                <a:spcPts val="1200"/>
              </a:spcAft>
            </a:pPr>
            <a:r>
              <a:rPr lang="fr-CA" dirty="0"/>
              <a:t>Il faut </a:t>
            </a:r>
            <a:r>
              <a:rPr lang="fr-CA" b="1" u="sng" dirty="0"/>
              <a:t>remplir la couche inférieure au complet</a:t>
            </a:r>
            <a:r>
              <a:rPr lang="fr-CA" dirty="0"/>
              <a:t> avant de remplir une </a:t>
            </a:r>
            <a:r>
              <a:rPr lang="fr-CA" b="1" u="sng" dirty="0"/>
              <a:t>couche supérieure</a:t>
            </a:r>
            <a:r>
              <a:rPr lang="fr-CA" dirty="0"/>
              <a:t>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85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21 at 11.44.38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5" y="1081770"/>
            <a:ext cx="5542030" cy="4986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6637" y="684977"/>
            <a:ext cx="2026568" cy="562074"/>
          </a:xfrm>
        </p:spPr>
        <p:txBody>
          <a:bodyPr/>
          <a:lstStyle/>
          <a:p>
            <a:r>
              <a:rPr lang="fr-CA" sz="3200" dirty="0" smtClean="0"/>
              <a:t>Noyau</a:t>
            </a:r>
            <a:endParaRPr lang="fr-CA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31592" y="2060848"/>
            <a:ext cx="2885492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200" dirty="0" smtClean="0"/>
              <a:t>Couches </a:t>
            </a:r>
            <a:r>
              <a:rPr lang="fr-CA" sz="3200" dirty="0" err="1" smtClean="0"/>
              <a:t>éléctroniques</a:t>
            </a:r>
            <a:endParaRPr lang="fr-CA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691485" y="4725144"/>
            <a:ext cx="2885492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200" dirty="0" smtClean="0"/>
              <a:t>Couche de valence </a:t>
            </a:r>
            <a:r>
              <a:rPr lang="fr-CA" sz="2400" dirty="0" smtClean="0"/>
              <a:t>(si ça contient des </a:t>
            </a:r>
            <a:r>
              <a:rPr lang="fr-CA" sz="2400" dirty="0" err="1" smtClean="0"/>
              <a:t>éléctrons</a:t>
            </a:r>
            <a:r>
              <a:rPr lang="fr-CA" sz="2400" dirty="0" smtClean="0"/>
              <a:t>)</a:t>
            </a:r>
            <a:endParaRPr lang="fr-CA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50527" y="1196752"/>
            <a:ext cx="2989625" cy="2262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48064" y="2060850"/>
            <a:ext cx="1025645" cy="281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45339" y="2060850"/>
            <a:ext cx="1728370" cy="1398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60032" y="2060850"/>
            <a:ext cx="1313677" cy="172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837436" y="4865663"/>
            <a:ext cx="1102716" cy="281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noProof="0" dirty="0" smtClean="0"/>
              <a:t>Les grandeurs de l’univers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>
                <a:hlinkClick r:id="rId2"/>
              </a:rPr>
              <a:t>The </a:t>
            </a:r>
            <a:r>
              <a:rPr lang="fr-CA" altLang="fr-FR" noProof="0" dirty="0" err="1" smtClean="0">
                <a:hlinkClick r:id="rId2"/>
              </a:rPr>
              <a:t>Cosmic</a:t>
            </a:r>
            <a:r>
              <a:rPr lang="fr-CA" altLang="fr-FR" noProof="0" dirty="0" smtClean="0">
                <a:hlinkClick r:id="rId2"/>
              </a:rPr>
              <a:t> Eye</a:t>
            </a:r>
            <a:endParaRPr lang="fr-CA" altLang="fr-FR" noProof="0" dirty="0" smtClean="0"/>
          </a:p>
          <a:p>
            <a:pPr marL="0" indent="0" eaLnBrk="1" hangingPunct="1">
              <a:buFont typeface="Arial" charset="0"/>
              <a:buNone/>
            </a:pPr>
            <a:r>
              <a:rPr lang="fr-CA" altLang="fr-FR" sz="1600" noProof="0" dirty="0" err="1" smtClean="0"/>
              <a:t>Danail</a:t>
            </a:r>
            <a:r>
              <a:rPr lang="fr-CA" altLang="fr-FR" sz="1600" noProof="0" dirty="0" smtClean="0"/>
              <a:t> </a:t>
            </a:r>
            <a:r>
              <a:rPr lang="fr-CA" altLang="fr-FR" sz="1600" noProof="0" dirty="0" err="1" smtClean="0"/>
              <a:t>Obreschkow</a:t>
            </a:r>
            <a:endParaRPr lang="fr-CA" altLang="fr-FR" sz="1600" noProof="0" dirty="0" smtClean="0"/>
          </a:p>
          <a:p>
            <a:pPr marL="0" indent="0" eaLnBrk="1" hangingPunct="1">
              <a:buFont typeface="Arial" charset="0"/>
              <a:buNone/>
            </a:pPr>
            <a:endParaRPr lang="fr-CA" altLang="fr-FR" sz="1600" noProof="0" dirty="0" smtClean="0"/>
          </a:p>
          <a:p>
            <a:pPr marL="0" indent="0" eaLnBrk="1" hangingPunct="1">
              <a:buFont typeface="Arial" charset="0"/>
              <a:buNone/>
            </a:pPr>
            <a:endParaRPr lang="fr-CA" altLang="fr-FR" sz="1600" noProof="0" dirty="0" smtClean="0"/>
          </a:p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/>
              <a:t>Toute la matière est composé de </a:t>
            </a:r>
            <a:r>
              <a:rPr lang="fr-CA" altLang="fr-FR" u="sng" noProof="0" dirty="0" smtClean="0"/>
              <a:t>particules</a:t>
            </a:r>
            <a:r>
              <a:rPr lang="fr-CA" altLang="fr-FR" noProof="0" dirty="0" smtClean="0"/>
              <a:t>….</a:t>
            </a:r>
          </a:p>
          <a:p>
            <a:pPr marL="0" indent="0" eaLnBrk="1" hangingPunct="1">
              <a:buFont typeface="Arial" charset="0"/>
              <a:buNone/>
            </a:pPr>
            <a:endParaRPr lang="fr-CA" altLang="fr-FR" noProof="0" dirty="0" smtClean="0"/>
          </a:p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/>
              <a:t>Mais c’est quoi une particule ?</a:t>
            </a:r>
          </a:p>
          <a:p>
            <a:pPr marL="706438" indent="193675" eaLnBrk="1" hangingPunct="1"/>
            <a:r>
              <a:rPr lang="fr-CA" altLang="fr-FR" noProof="0" dirty="0"/>
              <a:t>	</a:t>
            </a:r>
            <a:r>
              <a:rPr lang="fr-CA" altLang="fr-FR" noProof="0" dirty="0" smtClean="0"/>
              <a:t>un </a:t>
            </a:r>
            <a:r>
              <a:rPr lang="fr-CA" altLang="fr-FR" u="sng" noProof="0" dirty="0" smtClean="0"/>
              <a:t>atome</a:t>
            </a:r>
          </a:p>
          <a:p>
            <a:pPr marL="706438" indent="193675" eaLnBrk="1" hangingPunct="1"/>
            <a:r>
              <a:rPr lang="fr-CA" altLang="fr-FR" noProof="0" dirty="0"/>
              <a:t>	</a:t>
            </a:r>
            <a:r>
              <a:rPr lang="fr-CA" altLang="fr-FR" noProof="0" dirty="0" smtClean="0"/>
              <a:t>un </a:t>
            </a:r>
            <a:r>
              <a:rPr lang="fr-CA" altLang="fr-FR" u="sng" noProof="0" dirty="0" smtClean="0"/>
              <a:t>molécule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58913"/>
            <a:ext cx="17859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2232248"/>
          </a:xfrm>
        </p:spPr>
        <p:txBody>
          <a:bodyPr/>
          <a:lstStyle/>
          <a:p>
            <a:r>
              <a:rPr lang="fr-CA" dirty="0" smtClean="0"/>
              <a:t>Un atome  peut avoir jusqu’à </a:t>
            </a:r>
            <a:r>
              <a:rPr lang="fr-CA" b="1" u="sng" dirty="0" smtClean="0"/>
              <a:t>sept</a:t>
            </a:r>
            <a:r>
              <a:rPr lang="fr-CA" dirty="0" smtClean="0"/>
              <a:t> couches électroniques et chacune de ces couches peut héberger (</a:t>
            </a:r>
            <a:r>
              <a:rPr lang="fr-CA" i="1" dirty="0" smtClean="0"/>
              <a:t>contenir</a:t>
            </a:r>
            <a:r>
              <a:rPr lang="fr-CA" dirty="0" smtClean="0"/>
              <a:t>) </a:t>
            </a:r>
            <a:r>
              <a:rPr lang="fr-CA" b="1" u="sng" dirty="0" smtClean="0"/>
              <a:t>un nombre maximum d’électrons</a:t>
            </a:r>
            <a:r>
              <a:rPr lang="fr-CA" dirty="0" smtClean="0"/>
              <a:t>.</a:t>
            </a:r>
          </a:p>
          <a:p>
            <a:endParaRPr lang="fr-CA" dirty="0"/>
          </a:p>
          <a:p>
            <a:endParaRPr lang="fr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60953"/>
              </p:ext>
            </p:extLst>
          </p:nvPr>
        </p:nvGraphicFramePr>
        <p:xfrm>
          <a:off x="755576" y="3039576"/>
          <a:ext cx="7776864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120359"/>
                <a:gridCol w="1768073"/>
                <a:gridCol w="3888432"/>
              </a:tblGrid>
              <a:tr h="37804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Couche électronique</a:t>
                      </a:r>
                      <a:endParaRPr lang="fr-C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 smtClean="0">
                          <a:effectLst/>
                        </a:rPr>
                        <a:t># maximum </a:t>
                      </a:r>
                      <a:r>
                        <a:rPr lang="fr-CA" sz="2800" dirty="0">
                          <a:effectLst/>
                        </a:rPr>
                        <a:t>d’électrons</a:t>
                      </a:r>
                      <a:endParaRPr lang="fr-C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62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 smtClean="0">
                          <a:effectLst/>
                        </a:rPr>
                        <a:t>Première     Deuxième   </a:t>
                      </a:r>
                      <a:r>
                        <a:rPr lang="fr-CA" sz="2800" baseline="0" dirty="0" smtClean="0">
                          <a:effectLst/>
                        </a:rPr>
                        <a:t> </a:t>
                      </a:r>
                      <a:r>
                        <a:rPr lang="fr-CA" sz="2800" dirty="0" smtClean="0">
                          <a:effectLst/>
                        </a:rPr>
                        <a:t>Troisième</a:t>
                      </a:r>
                      <a:endParaRPr lang="fr-CA" sz="28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Quatrième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Cinquième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Sixième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Septième</a:t>
                      </a:r>
                      <a:endParaRPr lang="fr-C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effectLst/>
                        </a:rPr>
                        <a:t>(1)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effectLst/>
                        </a:rPr>
                        <a:t>(2)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effectLst/>
                        </a:rPr>
                        <a:t>(3)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effectLst/>
                        </a:rPr>
                        <a:t>(4)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effectLst/>
                        </a:rPr>
                        <a:t>(5)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effectLst/>
                        </a:rPr>
                        <a:t>(6)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effectLst/>
                        </a:rPr>
                        <a:t>(7)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                         2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                         8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                         8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                       18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                       18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                       32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800" dirty="0">
                          <a:effectLst/>
                        </a:rPr>
                        <a:t>                       32</a:t>
                      </a:r>
                      <a:endParaRPr lang="fr-CA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3501008"/>
            <a:ext cx="7632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816264" y="3933056"/>
            <a:ext cx="7632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816264" y="4365104"/>
            <a:ext cx="7632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816264" y="4797152"/>
            <a:ext cx="7632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16264" y="5249303"/>
            <a:ext cx="7632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798028" y="5686706"/>
            <a:ext cx="7632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798028" y="6093296"/>
            <a:ext cx="76328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5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52536" y="-891480"/>
            <a:ext cx="8784976" cy="8856984"/>
            <a:chOff x="-252536" y="-891480"/>
            <a:chExt cx="8784976" cy="8856984"/>
          </a:xfrm>
        </p:grpSpPr>
        <p:grpSp>
          <p:nvGrpSpPr>
            <p:cNvPr id="6" name="Group 5"/>
            <p:cNvGrpSpPr/>
            <p:nvPr/>
          </p:nvGrpSpPr>
          <p:grpSpPr>
            <a:xfrm>
              <a:off x="971600" y="620688"/>
              <a:ext cx="6120680" cy="5760640"/>
              <a:chOff x="971600" y="620688"/>
              <a:chExt cx="6120680" cy="5760640"/>
            </a:xfrm>
          </p:grpSpPr>
          <p:pic>
            <p:nvPicPr>
              <p:cNvPr id="4" name="Picture 3" descr="Screen Shot 2017-12-21 at 11.44.38 AM.pn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052736"/>
                <a:ext cx="5542030" cy="49869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Oval 4"/>
              <p:cNvSpPr/>
              <p:nvPr/>
            </p:nvSpPr>
            <p:spPr>
              <a:xfrm>
                <a:off x="971600" y="620688"/>
                <a:ext cx="6120680" cy="5760640"/>
              </a:xfrm>
              <a:prstGeom prst="ellipse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23528" y="-171400"/>
              <a:ext cx="7488832" cy="7488832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-252536" y="-891480"/>
              <a:ext cx="8784976" cy="8856984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212976"/>
            <a:ext cx="4248472" cy="57606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2    8    8   18   18   32  32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85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98178"/>
          </a:xfrm>
        </p:spPr>
        <p:txBody>
          <a:bodyPr/>
          <a:lstStyle/>
          <a:p>
            <a:r>
              <a:rPr lang="fr-CA" dirty="0" smtClean="0"/>
              <a:t>Ex: un </a:t>
            </a:r>
            <a:r>
              <a:rPr lang="fr-CA" dirty="0"/>
              <a:t>atome de </a:t>
            </a:r>
            <a:r>
              <a:rPr lang="fr-CA" b="1" dirty="0"/>
              <a:t>potassium</a:t>
            </a:r>
            <a:r>
              <a:rPr lang="fr-CA" dirty="0"/>
              <a:t> </a:t>
            </a:r>
            <a:r>
              <a:rPr lang="fr-CA" b="1" dirty="0"/>
              <a:t>(K</a:t>
            </a:r>
            <a:r>
              <a:rPr lang="fr-CA" b="1" dirty="0" smtClean="0"/>
              <a:t>)</a:t>
            </a:r>
            <a:endParaRPr lang="fr-C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11"/>
          <a:stretch/>
        </p:blipFill>
        <p:spPr bwMode="auto">
          <a:xfrm>
            <a:off x="-1016" y="3140968"/>
            <a:ext cx="9145016" cy="27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46856" y="1484784"/>
            <a:ext cx="8229600" cy="17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CA" sz="3200" dirty="0" smtClean="0"/>
              <a:t>numéro atomique : 19</a:t>
            </a:r>
          </a:p>
          <a:p>
            <a:pPr algn="l"/>
            <a:r>
              <a:rPr lang="fr-CA" sz="3200" dirty="0" smtClean="0"/>
              <a:t>	19 proton, 19 </a:t>
            </a:r>
            <a:r>
              <a:rPr lang="fr-CA" sz="3200" dirty="0" err="1" smtClean="0"/>
              <a:t>éléctron</a:t>
            </a:r>
            <a:endParaRPr lang="fr-CA" sz="3200" dirty="0" smtClean="0"/>
          </a:p>
          <a:p>
            <a:pPr algn="l"/>
            <a:r>
              <a:rPr lang="fr-CA" sz="3200" dirty="0" smtClean="0"/>
              <a:t>masse atomique : 39.1</a:t>
            </a:r>
          </a:p>
          <a:p>
            <a:pPr algn="l"/>
            <a:r>
              <a:rPr lang="fr-CA" sz="3200" dirty="0" smtClean="0"/>
              <a:t>	20 neutron (39 – 20)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52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La notation 2 é, 8é, 8é, 1é pourrait servir au lieu d’un diagramme. </a:t>
            </a:r>
          </a:p>
        </p:txBody>
      </p:sp>
    </p:spTree>
    <p:extLst>
      <p:ext uri="{BB962C8B-B14F-4D97-AF65-F5344CB8AC3E}">
        <p14:creationId xmlns:p14="http://schemas.microsoft.com/office/powerpoint/2010/main" val="42785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Les électrons de valence (périphériques</a:t>
            </a:r>
            <a:r>
              <a:rPr lang="fr-CA" sz="3600" dirty="0" smtClean="0"/>
              <a:t>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fr-CA" sz="2800" dirty="0" smtClean="0"/>
              <a:t>On </a:t>
            </a:r>
            <a:r>
              <a:rPr lang="fr-CA" sz="2800" dirty="0"/>
              <a:t>appelle la dernière couche électronique occupé d’un atome la </a:t>
            </a:r>
            <a:r>
              <a:rPr lang="fr-CA" sz="2800" b="1" u="sng" dirty="0"/>
              <a:t>couche de valence (ou la couche périphérique)</a:t>
            </a:r>
            <a:r>
              <a:rPr lang="fr-CA" sz="2800" dirty="0"/>
              <a:t>.  </a:t>
            </a:r>
          </a:p>
          <a:p>
            <a:pPr>
              <a:spcAft>
                <a:spcPts val="1200"/>
              </a:spcAft>
            </a:pPr>
            <a:r>
              <a:rPr lang="fr-CA" sz="2800" dirty="0" smtClean="0"/>
              <a:t>Les </a:t>
            </a:r>
            <a:r>
              <a:rPr lang="fr-CA" sz="2800" dirty="0"/>
              <a:t>électrons dans cette couche sont des électrons </a:t>
            </a:r>
            <a:r>
              <a:rPr lang="fr-CA" sz="2800" b="1" u="sng" dirty="0"/>
              <a:t>de valence.</a:t>
            </a:r>
            <a:r>
              <a:rPr lang="fr-CA" sz="2800" u="sng" dirty="0"/>
              <a:t> </a:t>
            </a:r>
            <a:endParaRPr lang="fr-CA" sz="2800" dirty="0"/>
          </a:p>
          <a:p>
            <a:pPr>
              <a:spcAft>
                <a:spcPts val="1200"/>
              </a:spcAft>
            </a:pPr>
            <a:r>
              <a:rPr lang="fr-CA" sz="2800" dirty="0"/>
              <a:t> </a:t>
            </a:r>
            <a:r>
              <a:rPr lang="fr-CA" sz="2800" dirty="0" smtClean="0"/>
              <a:t>Les </a:t>
            </a:r>
            <a:r>
              <a:rPr lang="fr-CA" sz="2800" b="1" u="sng" dirty="0"/>
              <a:t>électrons de valence</a:t>
            </a:r>
            <a:r>
              <a:rPr lang="fr-CA" sz="2800" dirty="0"/>
              <a:t> sont les électrons impliqués dans les </a:t>
            </a:r>
            <a:r>
              <a:rPr lang="fr-CA" sz="2800" b="1" u="sng" dirty="0"/>
              <a:t>réactions chimiques</a:t>
            </a:r>
            <a:endParaRPr lang="fr-CA" sz="2800" dirty="0"/>
          </a:p>
          <a:p>
            <a:pPr>
              <a:spcAft>
                <a:spcPts val="1200"/>
              </a:spcAft>
            </a:pPr>
            <a:r>
              <a:rPr lang="fr-CA" sz="2800" dirty="0"/>
              <a:t> </a:t>
            </a:r>
            <a:r>
              <a:rPr lang="fr-CA" sz="2800" dirty="0" smtClean="0"/>
              <a:t>Le </a:t>
            </a:r>
            <a:r>
              <a:rPr lang="fr-CA" sz="2800" dirty="0"/>
              <a:t>potassium à </a:t>
            </a:r>
            <a:r>
              <a:rPr lang="fr-CA" sz="2800" b="1" u="sng" dirty="0"/>
              <a:t>un</a:t>
            </a:r>
            <a:r>
              <a:rPr lang="fr-CA" sz="2800" dirty="0"/>
              <a:t> électron de valence (l’exemple ci-dessus)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42785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Essaye!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Dessine le modèle de Bohr qui correspond à l’aluminium (Al).</a:t>
            </a:r>
          </a:p>
          <a:p>
            <a:pPr lvl="0"/>
            <a:r>
              <a:rPr lang="fr-CA" dirty="0" smtClean="0"/>
              <a:t>Détermine le # d’électrons dans Al 	</a:t>
            </a:r>
          </a:p>
          <a:p>
            <a:pPr lvl="0"/>
            <a:r>
              <a:rPr lang="fr-CA" dirty="0" smtClean="0"/>
              <a:t>Détermine le # de protons et neutrons</a:t>
            </a:r>
          </a:p>
          <a:p>
            <a:pPr lvl="0"/>
            <a:r>
              <a:rPr lang="fr-CA" dirty="0" smtClean="0"/>
              <a:t>Au centre de l’atome, écris le #p &amp; #n</a:t>
            </a:r>
          </a:p>
          <a:p>
            <a:pPr lvl="0"/>
            <a:r>
              <a:rPr lang="fr-CA" dirty="0" smtClean="0"/>
              <a:t>Dessine un cercle autour des p</a:t>
            </a:r>
            <a:r>
              <a:rPr lang="fr-CA" baseline="30000" dirty="0" smtClean="0"/>
              <a:t>+</a:t>
            </a:r>
            <a:r>
              <a:rPr lang="fr-CA" dirty="0" smtClean="0"/>
              <a:t> et n</a:t>
            </a:r>
            <a:r>
              <a:rPr lang="fr-CA" baseline="30000" dirty="0" smtClean="0"/>
              <a:t>0</a:t>
            </a:r>
            <a:r>
              <a:rPr lang="fr-CA" dirty="0" smtClean="0"/>
              <a:t>.  </a:t>
            </a:r>
          </a:p>
          <a:p>
            <a:pPr lvl="0"/>
            <a:r>
              <a:rPr lang="fr-CA" dirty="0" smtClean="0"/>
              <a:t>Remplis les couches d’électrons en suivant le patron….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87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Aluminium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r>
              <a:rPr lang="fr-CA" dirty="0" smtClean="0"/>
              <a:t>13 protons</a:t>
            </a:r>
          </a:p>
          <a:p>
            <a:r>
              <a:rPr lang="fr-CA" dirty="0" smtClean="0"/>
              <a:t>14 neutrons</a:t>
            </a:r>
          </a:p>
          <a:p>
            <a:r>
              <a:rPr lang="fr-CA" dirty="0" smtClean="0"/>
              <a:t>13 électrons</a:t>
            </a:r>
          </a:p>
          <a:p>
            <a:r>
              <a:rPr lang="fr-CA" dirty="0" smtClean="0"/>
              <a:t>3 électrons de valences</a:t>
            </a:r>
            <a:endParaRPr lang="fr-CA" dirty="0"/>
          </a:p>
        </p:txBody>
      </p:sp>
      <p:pic>
        <p:nvPicPr>
          <p:cNvPr id="3074" name="Picture 2" descr="Image result for aluminum bohr 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6"/>
          <a:stretch/>
        </p:blipFill>
        <p:spPr bwMode="auto">
          <a:xfrm>
            <a:off x="395536" y="1484783"/>
            <a:ext cx="5256584" cy="49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Pratique</a:t>
            </a:r>
            <a:r>
              <a:rPr lang="en-CA" smtClean="0"/>
              <a:t>!</a:t>
            </a:r>
            <a:endParaRPr lang="en-CA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6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noProof="0" dirty="0" smtClean="0"/>
              <a:t>Un atome…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en-US" noProof="0" dirty="0" smtClean="0"/>
              <a:t>La plus </a:t>
            </a:r>
            <a:r>
              <a:rPr lang="fr-CA" altLang="en-US" u="sng" noProof="0" dirty="0" smtClean="0"/>
              <a:t>petite</a:t>
            </a:r>
            <a:r>
              <a:rPr lang="fr-CA" altLang="en-US" noProof="0" dirty="0" smtClean="0"/>
              <a:t> partie d’un </a:t>
            </a:r>
            <a:r>
              <a:rPr lang="fr-CA" altLang="en-US" u="sng" noProof="0" dirty="0" smtClean="0">
                <a:cs typeface="Arial" charset="0"/>
              </a:rPr>
              <a:t>élément</a:t>
            </a:r>
            <a:r>
              <a:rPr lang="fr-CA" altLang="en-US" noProof="0" dirty="0" smtClean="0">
                <a:cs typeface="Arial" charset="0"/>
              </a:rPr>
              <a:t> qui conserve les propriétés de l’élément</a:t>
            </a:r>
          </a:p>
          <a:p>
            <a:pPr eaLnBrk="1" hangingPunct="1"/>
            <a:endParaRPr lang="fr-CA" altLang="en-US" noProof="0" dirty="0">
              <a:cs typeface="Arial" charset="0"/>
            </a:endParaRPr>
          </a:p>
          <a:p>
            <a:pPr eaLnBrk="1" hangingPunct="1"/>
            <a:r>
              <a:rPr lang="fr-CA" altLang="en-US" noProof="0" dirty="0" smtClean="0">
                <a:cs typeface="Arial" charset="0"/>
              </a:rPr>
              <a:t>Mais qu’est-ce qu’un élément ?</a:t>
            </a:r>
          </a:p>
          <a:p>
            <a:pPr eaLnBrk="1" hangingPunct="1">
              <a:buFont typeface="Wingdings" pitchFamily="84" charset="2"/>
              <a:buNone/>
            </a:pPr>
            <a:endParaRPr lang="fr-CA" altLang="en-US" noProof="0" dirty="0" smtClean="0">
              <a:cs typeface="Arial" charset="0"/>
            </a:endParaRPr>
          </a:p>
        </p:txBody>
      </p:sp>
      <p:pic>
        <p:nvPicPr>
          <p:cNvPr id="6151" name="Picture 7" descr="https://images-na.ssl-images-amazon.com/images/I/51WUsbEKXtL._SX436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32080"/>
            <a:ext cx="2592288" cy="29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Les éléments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52" y="1481101"/>
            <a:ext cx="8229600" cy="4525963"/>
          </a:xfrm>
        </p:spPr>
        <p:txBody>
          <a:bodyPr/>
          <a:lstStyle/>
          <a:p>
            <a:r>
              <a:rPr lang="fr-CA" noProof="0" dirty="0" smtClean="0"/>
              <a:t>les constituants de la </a:t>
            </a:r>
            <a:r>
              <a:rPr lang="fr-CA" u="sng" noProof="0" dirty="0" smtClean="0"/>
              <a:t>matière</a:t>
            </a:r>
          </a:p>
          <a:p>
            <a:r>
              <a:rPr lang="fr-CA" noProof="0" dirty="0" smtClean="0"/>
              <a:t>ne peuvent pas être </a:t>
            </a:r>
            <a:r>
              <a:rPr lang="fr-CA" u="sng" noProof="0" dirty="0" smtClean="0"/>
              <a:t>divisé</a:t>
            </a:r>
            <a:r>
              <a:rPr lang="fr-CA" noProof="0" dirty="0" smtClean="0"/>
              <a:t>, ni </a:t>
            </a:r>
            <a:r>
              <a:rPr lang="fr-CA" u="sng" noProof="0" dirty="0" smtClean="0"/>
              <a:t>changer</a:t>
            </a:r>
            <a:r>
              <a:rPr lang="fr-CA" noProof="0" dirty="0" smtClean="0"/>
              <a:t> en autres substances, de façon chimique</a:t>
            </a:r>
          </a:p>
          <a:p>
            <a:r>
              <a:rPr lang="fr-CA" dirty="0" smtClean="0"/>
              <a:t>chaque atome d’un élément possède un  </a:t>
            </a:r>
            <a:r>
              <a:rPr lang="fr-CA" u="sng" dirty="0" smtClean="0"/>
              <a:t>numéro atomique spécifique</a:t>
            </a:r>
            <a:endParaRPr lang="fr-CA" u="sng" noProof="0" dirty="0" smtClean="0"/>
          </a:p>
          <a:p>
            <a:r>
              <a:rPr lang="fr-CA" noProof="0" dirty="0" smtClean="0"/>
              <a:t>il y a environ </a:t>
            </a:r>
            <a:r>
              <a:rPr lang="fr-CA" u="sng" noProof="0" dirty="0" smtClean="0"/>
              <a:t>100</a:t>
            </a:r>
            <a:r>
              <a:rPr lang="fr-CA" noProof="0" dirty="0" smtClean="0"/>
              <a:t> éléments connues</a:t>
            </a:r>
          </a:p>
        </p:txBody>
      </p:sp>
      <p:pic>
        <p:nvPicPr>
          <p:cNvPr id="56322" name="Picture 2" descr="Image result for gold 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91" y="5260745"/>
            <a:ext cx="2073559" cy="1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ilver el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6326" name="Picture 6" descr="Image result for silver eleme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" b="100000" l="0" r="100000">
                        <a14:foregroundMark x1="41667" y1="9059" x2="41667" y2="9059"/>
                        <a14:foregroundMark x1="33333" y1="8362" x2="33333" y2="8362"/>
                        <a14:foregroundMark x1="52667" y1="8362" x2="52667" y2="8362"/>
                        <a14:foregroundMark x1="58667" y1="5226" x2="58667" y2="5226"/>
                        <a14:foregroundMark x1="65667" y1="5226" x2="65667" y2="5226"/>
                        <a14:foregroundMark x1="82667" y1="24390" x2="82667" y2="24390"/>
                        <a14:foregroundMark x1="78667" y1="29268" x2="78667" y2="29268"/>
                        <a14:foregroundMark x1="78667" y1="35889" x2="78667" y2="35889"/>
                        <a14:foregroundMark x1="84333" y1="31707" x2="84333" y2="31707"/>
                        <a14:foregroundMark x1="68667" y1="46341" x2="68667" y2="46341"/>
                        <a14:foregroundMark x1="73333" y1="85017" x2="73333" y2="85017"/>
                        <a14:foregroundMark x1="78667" y1="83275" x2="78667" y2="83275"/>
                        <a14:foregroundMark x1="82000" y1="72125" x2="82000" y2="72125"/>
                        <a14:foregroundMark x1="37000" y1="19512" x2="37000" y2="19512"/>
                        <a14:foregroundMark x1="36333" y1="17073" x2="36333" y2="17073"/>
                        <a14:foregroundMark x1="27667" y1="10801" x2="27667" y2="10801"/>
                        <a14:foregroundMark x1="81000" y1="11498" x2="81000" y2="11498"/>
                        <a14:foregroundMark x1="75000" y1="5923" x2="75000" y2="5923"/>
                        <a14:backgroundMark x1="12333" y1="77700" x2="12333" y2="77700"/>
                        <a14:backgroundMark x1="17000" y1="89199" x2="17000" y2="89199"/>
                        <a14:backgroundMark x1="63333" y1="95470" x2="63333" y2="95470"/>
                        <a14:backgroundMark x1="10000" y1="65854" x2="10000" y2="65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31227"/>
            <a:ext cx="1878994" cy="17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mercury ele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6330" name="Picture 10" descr="Image result for mercury ele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" y="5128270"/>
            <a:ext cx="2306645" cy="1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Image result for chlorine el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83" y="4974693"/>
            <a:ext cx="1339416" cy="14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4" descr="Image result for sulfur el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70" y="3573016"/>
            <a:ext cx="1404568" cy="10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 descr="Carbon 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0" r="935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5" y="-144463"/>
            <a:ext cx="2508693" cy="25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noProof="0" dirty="0" smtClean="0"/>
              <a:t>Le tableau périodique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50186" cy="4525963"/>
          </a:xfrm>
        </p:spPr>
        <p:txBody>
          <a:bodyPr/>
          <a:lstStyle/>
          <a:p>
            <a:pPr eaLnBrk="1" hangingPunct="1"/>
            <a:r>
              <a:rPr lang="fr-CA" altLang="fr-FR" noProof="0" dirty="0" smtClean="0">
                <a:hlinkClick r:id="rId2"/>
              </a:rPr>
              <a:t>le tableau</a:t>
            </a:r>
            <a:endParaRPr lang="fr-CA" altLang="fr-FR" noProof="0" dirty="0" smtClean="0"/>
          </a:p>
          <a:p>
            <a:pPr eaLnBrk="1" hangingPunct="1"/>
            <a:r>
              <a:rPr lang="fr-CA" altLang="fr-FR" noProof="0" dirty="0" smtClean="0">
                <a:hlinkClick r:id="rId3"/>
              </a:rPr>
              <a:t>un autre</a:t>
            </a:r>
            <a:endParaRPr lang="fr-CA" altLang="fr-FR" noProof="0" dirty="0" smtClean="0"/>
          </a:p>
          <a:p>
            <a:pPr eaLnBrk="1" hangingPunct="1"/>
            <a:r>
              <a:rPr lang="fr-CA" altLang="fr-FR" noProof="0" dirty="0" smtClean="0"/>
              <a:t>un tableau qui organise les éléments en base de leur propriétés </a:t>
            </a:r>
          </a:p>
        </p:txBody>
      </p:sp>
      <p:pic>
        <p:nvPicPr>
          <p:cNvPr id="5125" name="Picture 5" descr="Image result for periodic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1"/>
            <a:ext cx="5256584" cy="40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lloprof.qc.ca/ImagesDesFiches/bv3/s1103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" y="980728"/>
            <a:ext cx="903829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noProof="0" dirty="0" smtClean="0"/>
              <a:t>La grandeur d’un atome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>
                <a:hlinkClick r:id="rId2"/>
              </a:rPr>
              <a:t>TED: Just how </a:t>
            </a:r>
            <a:r>
              <a:rPr lang="fr-CA" altLang="fr-FR" noProof="0" dirty="0" err="1" smtClean="0">
                <a:hlinkClick r:id="rId2"/>
              </a:rPr>
              <a:t>small</a:t>
            </a:r>
            <a:r>
              <a:rPr lang="fr-CA" altLang="fr-FR" noProof="0" dirty="0" smtClean="0">
                <a:hlinkClick r:id="rId2"/>
              </a:rPr>
              <a:t> </a:t>
            </a:r>
            <a:r>
              <a:rPr lang="fr-CA" altLang="fr-FR" noProof="0" dirty="0" err="1" smtClean="0">
                <a:hlinkClick r:id="rId2"/>
              </a:rPr>
              <a:t>is</a:t>
            </a:r>
            <a:r>
              <a:rPr lang="fr-CA" altLang="fr-FR" noProof="0" dirty="0" smtClean="0">
                <a:hlinkClick r:id="rId2"/>
              </a:rPr>
              <a:t> an </a:t>
            </a:r>
            <a:r>
              <a:rPr lang="fr-CA" altLang="fr-FR" noProof="0" dirty="0" err="1" smtClean="0">
                <a:hlinkClick r:id="rId2"/>
              </a:rPr>
              <a:t>atom</a:t>
            </a:r>
            <a:r>
              <a:rPr lang="fr-CA" altLang="fr-FR" noProof="0" dirty="0" smtClean="0">
                <a:hlinkClick r:id="rId2"/>
              </a:rPr>
              <a:t> ?</a:t>
            </a:r>
          </a:p>
          <a:p>
            <a:pPr marL="0" indent="0" eaLnBrk="1" hangingPunct="1">
              <a:buFont typeface="Arial" charset="0"/>
              <a:buNone/>
            </a:pPr>
            <a:endParaRPr lang="fr-CA" altLang="fr-FR" dirty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>
                <a:hlinkClick r:id="rId3"/>
              </a:rPr>
              <a:t>Have </a:t>
            </a:r>
            <a:r>
              <a:rPr lang="fr-CA" altLang="fr-FR" noProof="0" dirty="0" err="1" smtClean="0">
                <a:hlinkClick r:id="rId3"/>
              </a:rPr>
              <a:t>you</a:t>
            </a:r>
            <a:r>
              <a:rPr lang="fr-CA" altLang="fr-FR" noProof="0" dirty="0" smtClean="0">
                <a:hlinkClick r:id="rId3"/>
              </a:rPr>
              <a:t> </a:t>
            </a:r>
            <a:r>
              <a:rPr lang="fr-CA" altLang="fr-FR" noProof="0" dirty="0" err="1" smtClean="0">
                <a:hlinkClick r:id="rId3"/>
              </a:rPr>
              <a:t>ever</a:t>
            </a:r>
            <a:r>
              <a:rPr lang="fr-CA" altLang="fr-FR" noProof="0" dirty="0" smtClean="0">
                <a:hlinkClick r:id="rId3"/>
              </a:rPr>
              <a:t> </a:t>
            </a:r>
            <a:r>
              <a:rPr lang="fr-CA" altLang="fr-FR" noProof="0" dirty="0" err="1" smtClean="0">
                <a:hlinkClick r:id="rId3"/>
              </a:rPr>
              <a:t>seen</a:t>
            </a:r>
            <a:r>
              <a:rPr lang="fr-CA" altLang="fr-FR" noProof="0" dirty="0" smtClean="0">
                <a:hlinkClick r:id="rId3"/>
              </a:rPr>
              <a:t> an </a:t>
            </a:r>
            <a:r>
              <a:rPr lang="fr-CA" altLang="fr-FR" noProof="0" dirty="0" err="1" smtClean="0">
                <a:hlinkClick r:id="rId3"/>
              </a:rPr>
              <a:t>atom</a:t>
            </a:r>
            <a:r>
              <a:rPr lang="fr-CA" altLang="fr-FR" noProof="0" dirty="0" smtClean="0">
                <a:hlinkClick r:id="rId3"/>
              </a:rPr>
              <a:t>?</a:t>
            </a:r>
            <a:endParaRPr lang="fr-CA" altLang="fr-FR" noProof="0" dirty="0" smtClean="0"/>
          </a:p>
          <a:p>
            <a:pPr marL="0" indent="0" eaLnBrk="1" hangingPunct="1">
              <a:buFont typeface="Arial" charset="0"/>
              <a:buNone/>
            </a:pPr>
            <a:endParaRPr lang="fr-CA" altLang="fr-FR" dirty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CA" altLang="fr-FR" noProof="0" dirty="0" smtClean="0">
                <a:hlinkClick r:id="rId4"/>
              </a:rPr>
              <a:t>The 2400-year </a:t>
            </a:r>
            <a:r>
              <a:rPr lang="fr-CA" altLang="fr-FR" noProof="0" dirty="0" err="1" smtClean="0">
                <a:hlinkClick r:id="rId4"/>
              </a:rPr>
              <a:t>search</a:t>
            </a:r>
            <a:r>
              <a:rPr lang="fr-CA" altLang="fr-FR" noProof="0" dirty="0" smtClean="0">
                <a:hlinkClick r:id="rId4"/>
              </a:rPr>
              <a:t> for the </a:t>
            </a:r>
            <a:r>
              <a:rPr lang="fr-CA" altLang="fr-FR" noProof="0" dirty="0" err="1" smtClean="0">
                <a:hlinkClick r:id="rId4"/>
              </a:rPr>
              <a:t>atom</a:t>
            </a:r>
            <a:endParaRPr lang="fr-CA" altLang="fr-FR" noProof="0" dirty="0" smtClean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endParaRPr lang="fr-CA" altLang="fr-FR" dirty="0">
              <a:hlinkClick r:id="rId2"/>
            </a:endParaRPr>
          </a:p>
          <a:p>
            <a:pPr marL="0" indent="0" eaLnBrk="1" hangingPunct="1">
              <a:buFont typeface="Arial" charset="0"/>
              <a:buNone/>
            </a:pPr>
            <a:endParaRPr lang="fr-CA" altLang="fr-FR" noProof="0" dirty="0" smtClean="0">
              <a:hlinkClick r:id="rId2"/>
            </a:endParaRPr>
          </a:p>
        </p:txBody>
      </p:sp>
      <p:pic>
        <p:nvPicPr>
          <p:cNvPr id="4" name="Picture 5" descr="Image result for ato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r="17358"/>
          <a:stretch/>
        </p:blipFill>
        <p:spPr bwMode="auto">
          <a:xfrm>
            <a:off x="6449496" y="4365104"/>
            <a:ext cx="2477648" cy="21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La structure de l’atome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en-US" dirty="0" smtClean="0">
                <a:cs typeface="Arial" charset="0"/>
              </a:rPr>
              <a:t>L’atome est la partie la plus petite d’un élément, mais, l’atome est composé d’autre particules</a:t>
            </a:r>
          </a:p>
          <a:p>
            <a:pPr eaLnBrk="1" hangingPunct="1"/>
            <a:endParaRPr lang="fr-CA" altLang="en-US" noProof="0" dirty="0" smtClean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573016"/>
            <a:ext cx="2808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CA" altLang="en-US" sz="3200" noProof="0" dirty="0" smtClean="0">
                <a:latin typeface="+mn-lt"/>
                <a:cs typeface="Arial" charset="0"/>
              </a:rPr>
              <a:t>Composé de 3 </a:t>
            </a:r>
            <a:r>
              <a:rPr lang="fr-CA" altLang="en-US" sz="3200" u="sng" noProof="0" dirty="0" smtClean="0">
                <a:latin typeface="+mn-lt"/>
                <a:cs typeface="Arial" charset="0"/>
              </a:rPr>
              <a:t>particules subatomiques </a:t>
            </a:r>
            <a:r>
              <a:rPr lang="fr-CA" altLang="en-US" sz="3200" noProof="0" dirty="0" smtClean="0">
                <a:latin typeface="+mn-lt"/>
                <a:cs typeface="Arial" charset="0"/>
              </a:rPr>
              <a:t>:</a:t>
            </a:r>
          </a:p>
          <a:p>
            <a:pPr eaLnBrk="1" hangingPunct="1"/>
            <a:r>
              <a:rPr lang="fr-CA" altLang="en-US" sz="3200" dirty="0" smtClean="0">
                <a:latin typeface="+mn-lt"/>
                <a:cs typeface="Arial" charset="0"/>
              </a:rPr>
              <a:t>1. protons</a:t>
            </a:r>
          </a:p>
          <a:p>
            <a:pPr eaLnBrk="1" hangingPunct="1"/>
            <a:r>
              <a:rPr lang="fr-CA" altLang="en-US" sz="3200" noProof="0" dirty="0" smtClean="0">
                <a:latin typeface="+mn-lt"/>
                <a:cs typeface="Arial" charset="0"/>
              </a:rPr>
              <a:t>2. neutrons</a:t>
            </a:r>
          </a:p>
          <a:p>
            <a:pPr eaLnBrk="1" hangingPunct="1"/>
            <a:r>
              <a:rPr lang="fr-CA" altLang="en-US" sz="3200" dirty="0" smtClean="0">
                <a:latin typeface="+mn-lt"/>
                <a:cs typeface="Arial" charset="0"/>
              </a:rPr>
              <a:t>3. électrons</a:t>
            </a:r>
            <a:r>
              <a:rPr lang="fr-CA" altLang="en-US" sz="3200" noProof="0" dirty="0" smtClean="0">
                <a:latin typeface="+mn-lt"/>
                <a:cs typeface="Arial" charset="0"/>
              </a:rPr>
              <a:t> </a:t>
            </a:r>
          </a:p>
          <a:p>
            <a:pPr lvl="1" eaLnBrk="1" hangingPunct="1">
              <a:buFont typeface="Wingdings" pitchFamily="84" charset="2"/>
              <a:buNone/>
            </a:pPr>
            <a:r>
              <a:rPr lang="fr-CA" altLang="en-US" sz="3200" noProof="0" dirty="0" smtClean="0">
                <a:latin typeface="+mn-lt"/>
                <a:cs typeface="Arial" charset="0"/>
              </a:rPr>
              <a:t>	</a:t>
            </a:r>
            <a:endParaRPr lang="fr-CA" noProof="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74" y="2780928"/>
            <a:ext cx="502255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777282" y="4501195"/>
            <a:ext cx="2183213" cy="1712220"/>
            <a:chOff x="3777282" y="4501195"/>
            <a:chExt cx="2183213" cy="1712220"/>
          </a:xfrm>
        </p:grpSpPr>
        <p:sp>
          <p:nvSpPr>
            <p:cNvPr id="6" name="Left Brace 5"/>
            <p:cNvSpPr/>
            <p:nvPr/>
          </p:nvSpPr>
          <p:spPr>
            <a:xfrm rot="18994825">
              <a:off x="5518246" y="4501195"/>
              <a:ext cx="442249" cy="83417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 flipH="1">
              <a:off x="4788024" y="5070269"/>
              <a:ext cx="790735" cy="7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77282" y="5844083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smtClean="0">
                  <a:solidFill>
                    <a:schemeClr val="accent2">
                      <a:lumMod val="50000"/>
                    </a:schemeClr>
                  </a:solidFill>
                </a:rPr>
                <a:t>le </a:t>
              </a:r>
              <a:r>
                <a:rPr lang="en-CA" dirty="0" err="1" smtClean="0">
                  <a:solidFill>
                    <a:schemeClr val="accent2">
                      <a:lumMod val="50000"/>
                    </a:schemeClr>
                  </a:solidFill>
                </a:rPr>
                <a:t>noyau</a:t>
              </a:r>
              <a:endParaRPr lang="en-CA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noProof="0" dirty="0" smtClean="0"/>
              <a:t>Les protons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/>
          <a:lstStyle/>
          <a:p>
            <a:pPr eaLnBrk="1" hangingPunct="1"/>
            <a:r>
              <a:rPr lang="fr-CA" altLang="en-US" noProof="0" dirty="0" smtClean="0"/>
              <a:t>charge de +1</a:t>
            </a:r>
          </a:p>
          <a:p>
            <a:pPr eaLnBrk="1" hangingPunct="1"/>
            <a:r>
              <a:rPr lang="fr-CA" altLang="en-US" noProof="0" dirty="0" smtClean="0"/>
              <a:t>se trouvent dans le noyau</a:t>
            </a:r>
          </a:p>
          <a:p>
            <a:pPr eaLnBrk="1" hangingPunct="1"/>
            <a:r>
              <a:rPr lang="fr-CA" altLang="en-US" noProof="0" dirty="0" smtClean="0"/>
              <a:t>le numéro de protons dans un atome ne change pas!!! Si ça change c’est un autre élément!!</a:t>
            </a:r>
          </a:p>
          <a:p>
            <a:pPr eaLnBrk="1" hangingPunct="1"/>
            <a:r>
              <a:rPr lang="fr-CA" altLang="en-US" noProof="0" dirty="0" smtClean="0"/>
              <a:t>masse atomique de 1 </a:t>
            </a:r>
            <a:r>
              <a:rPr lang="fr-CA" altLang="en-US" noProof="0" dirty="0" err="1" smtClean="0"/>
              <a:t>uma</a:t>
            </a:r>
            <a:r>
              <a:rPr lang="fr-CA" altLang="en-US" noProof="0" dirty="0" smtClean="0"/>
              <a:t> (</a:t>
            </a:r>
            <a:r>
              <a:rPr lang="fr-CA" altLang="en-US" i="1" noProof="0" dirty="0" smtClean="0"/>
              <a:t>unité de masse atomique</a:t>
            </a:r>
            <a:r>
              <a:rPr lang="fr-CA" altLang="en-US" noProof="0" dirty="0" smtClean="0"/>
              <a:t>)</a:t>
            </a:r>
          </a:p>
          <a:p>
            <a:pPr marL="0" indent="0" eaLnBrk="1" hangingPunct="1">
              <a:buNone/>
            </a:pPr>
            <a:endParaRPr lang="fr-CA" altLang="en-US" noProof="0" dirty="0" smtClean="0"/>
          </a:p>
          <a:p>
            <a:pPr marL="0" indent="0" algn="ctr" eaLnBrk="1" hangingPunct="1">
              <a:buNone/>
            </a:pPr>
            <a:r>
              <a:rPr lang="fr-CA" altLang="en-US" sz="2800" dirty="0" smtClean="0"/>
              <a:t>1 </a:t>
            </a:r>
            <a:r>
              <a:rPr lang="fr-CA" altLang="en-US" sz="2800" dirty="0" err="1" smtClean="0"/>
              <a:t>uma</a:t>
            </a:r>
            <a:r>
              <a:rPr lang="fr-CA" altLang="en-US" sz="2800" dirty="0" smtClean="0"/>
              <a:t> = 1,7 x 10</a:t>
            </a:r>
            <a:r>
              <a:rPr lang="fr-CA" altLang="en-US" sz="2800" baseline="30000" dirty="0" smtClean="0"/>
              <a:t>-24 </a:t>
            </a:r>
            <a:r>
              <a:rPr lang="fr-CA" altLang="en-US" sz="2800" dirty="0" smtClean="0"/>
              <a:t>g = 0,0000000000000000000000017 </a:t>
            </a:r>
            <a:r>
              <a:rPr lang="fr-CA" altLang="en-US" dirty="0" smtClean="0"/>
              <a:t>g</a:t>
            </a:r>
            <a:endParaRPr lang="fr-CA" altLang="en-US" noProof="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0990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600</Words>
  <Application>Microsoft Office PowerPoint</Application>
  <PresentationFormat>On-screen Show (4:3)</PresentationFormat>
  <Paragraphs>161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 théorie atomique moderne</vt:lpstr>
      <vt:lpstr>Les grandeurs de l’univers</vt:lpstr>
      <vt:lpstr>Un atome…</vt:lpstr>
      <vt:lpstr>Les éléments</vt:lpstr>
      <vt:lpstr>Le tableau périodique</vt:lpstr>
      <vt:lpstr>PowerPoint Presentation</vt:lpstr>
      <vt:lpstr>La grandeur d’un atome</vt:lpstr>
      <vt:lpstr>La structure de l’atome</vt:lpstr>
      <vt:lpstr>Les protons</vt:lpstr>
      <vt:lpstr>Les électrons</vt:lpstr>
      <vt:lpstr>Les neutrons</vt:lpstr>
      <vt:lpstr>Comment calculer le numéro de protons  utilisant le tableau périodique</vt:lpstr>
      <vt:lpstr>Comment calculer le numéro de électrons  utilisant le tableau périodique</vt:lpstr>
      <vt:lpstr>Comment calculer le numéro de neutrons  utilisant le tableau périodique</vt:lpstr>
      <vt:lpstr>Essaye!</vt:lpstr>
      <vt:lpstr>L’histoire d’un atome</vt:lpstr>
      <vt:lpstr>Structure d’un atome : Le modèle atomique de Bohr</vt:lpstr>
      <vt:lpstr>PowerPoint Presentation</vt:lpstr>
      <vt:lpstr>Noyau</vt:lpstr>
      <vt:lpstr>PowerPoint Presentation</vt:lpstr>
      <vt:lpstr>PowerPoint Presentation</vt:lpstr>
      <vt:lpstr>Ex: un atome de potassium (K)</vt:lpstr>
      <vt:lpstr>Les électrons de valence (périphériques)</vt:lpstr>
      <vt:lpstr>Essaye!</vt:lpstr>
      <vt:lpstr>Aluminium</vt:lpstr>
      <vt:lpstr>Pratique!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 moderne</dc:title>
  <dc:creator>Jovina</dc:creator>
  <cp:lastModifiedBy>Jovina</cp:lastModifiedBy>
  <cp:revision>82</cp:revision>
  <dcterms:created xsi:type="dcterms:W3CDTF">2009-10-19T02:29:06Z</dcterms:created>
  <dcterms:modified xsi:type="dcterms:W3CDTF">2019-12-14T05:57:24Z</dcterms:modified>
</cp:coreProperties>
</file>