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7" r:id="rId8"/>
    <p:sldId id="268" r:id="rId9"/>
    <p:sldId id="269" r:id="rId10"/>
    <p:sldId id="266" r:id="rId11"/>
    <p:sldId id="261" r:id="rId12"/>
    <p:sldId id="276" r:id="rId13"/>
    <p:sldId id="271" r:id="rId14"/>
    <p:sldId id="263" r:id="rId15"/>
    <p:sldId id="264" r:id="rId16"/>
    <p:sldId id="278" r:id="rId17"/>
    <p:sldId id="279" r:id="rId18"/>
    <p:sldId id="272" r:id="rId19"/>
    <p:sldId id="275" r:id="rId20"/>
    <p:sldId id="274" r:id="rId21"/>
    <p:sldId id="28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59" d="100"/>
          <a:sy n="59" d="100"/>
        </p:scale>
        <p:origin x="-72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9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0C1AE1F-80E5-47C7-A208-8C690D7F5763}" type="datetimeFigureOut">
              <a:rPr lang="en-CA" smtClean="0"/>
              <a:t>2020-03-31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C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AC4FACC-814F-4DF5-BC68-7F7A218365B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1AE1F-80E5-47C7-A208-8C690D7F5763}" type="datetimeFigureOut">
              <a:rPr lang="en-CA" smtClean="0"/>
              <a:t>2020-03-31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4FACC-814F-4DF5-BC68-7F7A218365B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1AE1F-80E5-47C7-A208-8C690D7F5763}" type="datetimeFigureOut">
              <a:rPr lang="en-CA" smtClean="0"/>
              <a:t>2020-03-31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4FACC-814F-4DF5-BC68-7F7A218365B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0C1AE1F-80E5-47C7-A208-8C690D7F5763}" type="datetimeFigureOut">
              <a:rPr lang="en-CA" smtClean="0"/>
              <a:t>2020-03-31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4FACC-814F-4DF5-BC68-7F7A218365B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0C1AE1F-80E5-47C7-A208-8C690D7F5763}" type="datetimeFigureOut">
              <a:rPr lang="en-CA" smtClean="0"/>
              <a:t>2020-03-31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AC4FACC-814F-4DF5-BC68-7F7A218365B1}" type="slidenum">
              <a:rPr lang="en-CA" smtClean="0"/>
              <a:t>‹#›</a:t>
            </a:fld>
            <a:endParaRPr lang="en-CA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0C1AE1F-80E5-47C7-A208-8C690D7F5763}" type="datetimeFigureOut">
              <a:rPr lang="en-CA" smtClean="0"/>
              <a:t>2020-03-31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AC4FACC-814F-4DF5-BC68-7F7A218365B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0C1AE1F-80E5-47C7-A208-8C690D7F5763}" type="datetimeFigureOut">
              <a:rPr lang="en-CA" smtClean="0"/>
              <a:t>2020-03-31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AC4FACC-814F-4DF5-BC68-7F7A218365B1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1AE1F-80E5-47C7-A208-8C690D7F5763}" type="datetimeFigureOut">
              <a:rPr lang="en-CA" smtClean="0"/>
              <a:t>2020-03-31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4FACC-814F-4DF5-BC68-7F7A218365B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0C1AE1F-80E5-47C7-A208-8C690D7F5763}" type="datetimeFigureOut">
              <a:rPr lang="en-CA" smtClean="0"/>
              <a:t>2020-03-31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AC4FACC-814F-4DF5-BC68-7F7A218365B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0C1AE1F-80E5-47C7-A208-8C690D7F5763}" type="datetimeFigureOut">
              <a:rPr lang="en-CA" smtClean="0"/>
              <a:t>2020-03-31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AC4FACC-814F-4DF5-BC68-7F7A218365B1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0C1AE1F-80E5-47C7-A208-8C690D7F5763}" type="datetimeFigureOut">
              <a:rPr lang="en-CA" smtClean="0"/>
              <a:t>2020-03-31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AC4FACC-814F-4DF5-BC68-7F7A218365B1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0C1AE1F-80E5-47C7-A208-8C690D7F5763}" type="datetimeFigureOut">
              <a:rPr lang="en-CA" smtClean="0"/>
              <a:t>2020-03-31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C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AC4FACC-814F-4DF5-BC68-7F7A218365B1}" type="slidenum">
              <a:rPr lang="en-CA" smtClean="0"/>
              <a:t>‹#›</a:t>
            </a:fld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source=images&amp;cd=&amp;cad=rja&amp;uact=8&amp;ved=2ahUKEwj9nbSsmcvhAhWSKH0KHeDYCrYQjRx6BAgBEAU&amp;url=http://www.industrytap.com/stomach-acid-can-dissolve-metal/34295&amp;psig=AOvVaw3kUnwNaxewAXs6lWmVjh3F&amp;ust=1555180599284838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s://www.google.ca/url?sa=i&amp;rct=j&amp;q=&amp;esrc=s&amp;source=images&amp;cd=&amp;ved=2ahUKEwj6iMe8mcvhAhX0IDQIHXXTAcsQjRx6BAgBEAU&amp;url=https://www.tualatinoregon.gov/police/fingerprint-services&amp;psig=AOvVaw0o_FaoGu_uNrvPaIQpIaXv&amp;ust=1555180632373373" TargetMode="Externa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ca/url?sa=i&amp;rct=j&amp;q=&amp;esrc=s&amp;source=images&amp;cd=&amp;ved=2ahUKEwi2-ZLglsvhAhUPIjQIHU_kAlQQjRx6BAgBEAU&amp;url=https://mahec.net/event/55249&amp;psig=AOvVaw1uggRRvsgdjn5ndkgNpBtd&amp;ust=1555179903049723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VUf_pt7Sh0" TargetMode="External"/><Relationship Id="rId2" Type="http://schemas.openxmlformats.org/officeDocument/2006/relationships/hyperlink" Target="https://www.youtube.com/watch?v=zQGOcOUBi6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ca/url?sa=i&amp;rct=j&amp;q=&amp;esrc=s&amp;source=images&amp;cd=&amp;cad=rja&amp;uact=8&amp;ved=2ahUKEwjJurLcl8vhAhWDoFsKHTOuC20QjRx6BAgBEAU&amp;url=https://www.colourbox.com/image/the-wall-and-tower-of-big-castle-of-red-brick-image-3429873&amp;psig=AOvVaw1ZpBBFAEJb_KqkleM1j1Xf&amp;ust=1555180158852339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5283" y="908720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fr-CA" sz="6000" b="1" i="1" noProof="0" dirty="0" smtClean="0"/>
              <a:t>Le système </a:t>
            </a:r>
            <a:br>
              <a:rPr lang="fr-CA" sz="6000" b="1" i="1" noProof="0" dirty="0" smtClean="0"/>
            </a:br>
            <a:r>
              <a:rPr lang="fr-CA" sz="6000" b="1" i="1" noProof="0" dirty="0" smtClean="0"/>
              <a:t>immunitaire</a:t>
            </a:r>
            <a:endParaRPr lang="fr-CA" sz="6000" b="1" i="1" noProof="0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159989"/>
            <a:ext cx="5679606" cy="326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48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r-CA" noProof="0" dirty="0" smtClean="0"/>
              <a:t>Autres barrières :  	</a:t>
            </a:r>
          </a:p>
          <a:p>
            <a:pPr lvl="1"/>
            <a:r>
              <a:rPr lang="fr-CA" b="1" u="sng" noProof="0" dirty="0" smtClean="0"/>
              <a:t>la sueur</a:t>
            </a:r>
            <a:endParaRPr lang="fr-CA" noProof="0" dirty="0" smtClean="0"/>
          </a:p>
          <a:p>
            <a:pPr lvl="1"/>
            <a:r>
              <a:rPr lang="fr-CA" b="1" u="sng" noProof="0" dirty="0" smtClean="0"/>
              <a:t>le suc gastrique</a:t>
            </a:r>
            <a:endParaRPr lang="fr-CA" noProof="0" dirty="0" smtClean="0"/>
          </a:p>
          <a:p>
            <a:pPr lvl="1"/>
            <a:r>
              <a:rPr lang="fr-CA" b="1" u="sng" noProof="0" dirty="0" smtClean="0"/>
              <a:t>l’huile de la peau</a:t>
            </a:r>
            <a:endParaRPr lang="fr-CA" noProof="0" dirty="0" smtClean="0"/>
          </a:p>
          <a:p>
            <a:endParaRPr lang="fr-CA" noProof="0" dirty="0"/>
          </a:p>
        </p:txBody>
      </p:sp>
      <p:pic>
        <p:nvPicPr>
          <p:cNvPr id="10242" name="Picture 2" descr="Image result for immune system swea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4664"/>
            <a:ext cx="3557166" cy="200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gastric juic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140968"/>
            <a:ext cx="3086150" cy="188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Image result for finger print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01600" y="-2598738"/>
            <a:ext cx="3886200" cy="541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248" name="Picture 8" descr="Image result for finger pri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33056"/>
            <a:ext cx="1846039" cy="257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47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67494"/>
            <a:ext cx="8856984" cy="1399032"/>
          </a:xfrm>
        </p:spPr>
        <p:txBody>
          <a:bodyPr>
            <a:normAutofit fontScale="90000"/>
          </a:bodyPr>
          <a:lstStyle/>
          <a:p>
            <a:pPr marL="1227582" indent="-742950">
              <a:buFont typeface="+mj-lt"/>
              <a:buAutoNum type="arabicPeriod" startAt="2"/>
            </a:pPr>
            <a:r>
              <a:rPr lang="fr-CA" noProof="0" dirty="0" smtClean="0">
                <a:effectLst/>
              </a:rPr>
              <a:t>La deuxième ligne de défense</a:t>
            </a:r>
            <a:r>
              <a:rPr lang="fr-CA" b="1" u="sng" noProof="0" dirty="0" smtClean="0">
                <a:effectLst/>
              </a:rPr>
              <a:t> </a:t>
            </a:r>
            <a:br>
              <a:rPr lang="fr-CA" b="1" u="sng" noProof="0" dirty="0" smtClean="0">
                <a:effectLst/>
              </a:rPr>
            </a:br>
            <a:r>
              <a:rPr lang="fr-CA" b="1" u="sng" noProof="0" dirty="0" smtClean="0">
                <a:effectLst/>
              </a:rPr>
              <a:t>= réponse immunitaire innée</a:t>
            </a:r>
            <a:endParaRPr lang="fr-CA" b="1" u="sng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363272" cy="4572000"/>
          </a:xfrm>
        </p:spPr>
        <p:txBody>
          <a:bodyPr/>
          <a:lstStyle/>
          <a:p>
            <a:r>
              <a:rPr lang="fr-CA" noProof="0" dirty="0" smtClean="0"/>
              <a:t>Si un pathogène pénètre la première ligne de défense sa cause une réponse </a:t>
            </a:r>
            <a:r>
              <a:rPr lang="fr-CA" b="1" u="sng" noProof="0" dirty="0" smtClean="0"/>
              <a:t>rapide mais non-spécifique:</a:t>
            </a:r>
          </a:p>
          <a:p>
            <a:pPr lvl="1"/>
            <a:r>
              <a:rPr lang="fr-CA" dirty="0" smtClean="0"/>
              <a:t>afflux de liquide</a:t>
            </a:r>
          </a:p>
          <a:p>
            <a:pPr lvl="1"/>
            <a:r>
              <a:rPr lang="fr-CA" dirty="0" smtClean="0"/>
              <a:t>inflammation (gonflement et rougeur) de l’endroit infecté </a:t>
            </a:r>
          </a:p>
          <a:p>
            <a:pPr lvl="1"/>
            <a:r>
              <a:rPr lang="fr-CA" dirty="0" smtClean="0"/>
              <a:t>fièvre</a:t>
            </a:r>
          </a:p>
          <a:p>
            <a:pPr lvl="1"/>
            <a:r>
              <a:rPr lang="fr-CA" b="1" u="sng" dirty="0" smtClean="0"/>
              <a:t>globules blancs</a:t>
            </a:r>
          </a:p>
          <a:p>
            <a:pPr lvl="1"/>
            <a:endParaRPr lang="fr-CA" dirty="0"/>
          </a:p>
          <a:p>
            <a:endParaRPr lang="fr-CA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4102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686800" cy="5618096"/>
          </a:xfrm>
        </p:spPr>
        <p:txBody>
          <a:bodyPr/>
          <a:lstStyle/>
          <a:p>
            <a:r>
              <a:rPr lang="fr-CA" noProof="0" dirty="0" smtClean="0"/>
              <a:t>Les globules blancs </a:t>
            </a:r>
            <a:r>
              <a:rPr lang="fr-CA" sz="3200" b="1" u="sng" dirty="0" smtClean="0"/>
              <a:t>« </a:t>
            </a:r>
            <a:r>
              <a:rPr lang="fr-CA" b="1" i="1" u="sng" noProof="0" dirty="0" smtClean="0"/>
              <a:t>white </a:t>
            </a:r>
            <a:r>
              <a:rPr lang="fr-CA" b="1" i="1" u="sng" noProof="0" dirty="0" err="1" smtClean="0"/>
              <a:t>blood</a:t>
            </a:r>
            <a:r>
              <a:rPr lang="fr-CA" b="1" i="1" u="sng" noProof="0" dirty="0" smtClean="0"/>
              <a:t> </a:t>
            </a:r>
            <a:r>
              <a:rPr lang="fr-CA" b="1" i="1" u="sng" noProof="0" dirty="0" err="1" smtClean="0"/>
              <a:t>cells</a:t>
            </a:r>
            <a:r>
              <a:rPr lang="fr-CA" b="1" i="1" u="sng" noProof="0" dirty="0" smtClean="0"/>
              <a:t> </a:t>
            </a:r>
            <a:r>
              <a:rPr lang="fr-CA" sz="3200" b="1" u="sng" dirty="0" smtClean="0"/>
              <a:t>»</a:t>
            </a:r>
            <a:r>
              <a:rPr lang="fr-CA" b="1" u="sng" noProof="0" dirty="0" smtClean="0"/>
              <a:t> avalent et tuent les agents</a:t>
            </a:r>
            <a:r>
              <a:rPr lang="fr-CA" b="1" noProof="0" dirty="0" smtClean="0"/>
              <a:t> </a:t>
            </a:r>
            <a:r>
              <a:rPr lang="fr-CA" b="1" u="sng" noProof="0" dirty="0" smtClean="0"/>
              <a:t>pathogènes</a:t>
            </a:r>
          </a:p>
          <a:p>
            <a:endParaRPr lang="fr-CA" b="1" u="sng" noProof="0" dirty="0" smtClean="0"/>
          </a:p>
          <a:p>
            <a:r>
              <a:rPr lang="fr-CA" b="1" u="sng" dirty="0" smtClean="0"/>
              <a:t>s’appelle les phagocytes ou macrophages</a:t>
            </a:r>
            <a:endParaRPr lang="fr-CA" noProof="0" dirty="0"/>
          </a:p>
        </p:txBody>
      </p:sp>
      <p:pic>
        <p:nvPicPr>
          <p:cNvPr id="3074" name="Picture 2" descr="Image result for phagocy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45024"/>
            <a:ext cx="2500526" cy="261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acrophage cell isolated on black background, monocyte, close-up view of immune cell, 3D illustration. Image Credit: Kateryna Kon / Shutter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161" y="3645024"/>
            <a:ext cx="474899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20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3995936"/>
          </a:xfrm>
        </p:spPr>
        <p:txBody>
          <a:bodyPr/>
          <a:lstStyle/>
          <a:p>
            <a:r>
              <a:rPr lang="fr-CA" dirty="0" smtClean="0"/>
              <a:t>Les pathogènes: </a:t>
            </a:r>
            <a:r>
              <a:rPr lang="fr-CA" b="1" u="sng" dirty="0" smtClean="0"/>
              <a:t>un organisme qui cause une maladie</a:t>
            </a:r>
          </a:p>
          <a:p>
            <a:r>
              <a:rPr lang="fr-CA" dirty="0" smtClean="0"/>
              <a:t>les </a:t>
            </a:r>
            <a:r>
              <a:rPr lang="fr-CA" dirty="0"/>
              <a:t>antigènes </a:t>
            </a:r>
            <a:r>
              <a:rPr lang="fr-CA" dirty="0" smtClean="0"/>
              <a:t>= </a:t>
            </a:r>
            <a:r>
              <a:rPr lang="fr-CA" b="1" u="sng" dirty="0" smtClean="0"/>
              <a:t>substances non-vivant que le corps ne reconnait pas </a:t>
            </a:r>
            <a:endParaRPr lang="fr-CA" b="1" u="sng" noProof="0" dirty="0" smtClean="0"/>
          </a:p>
          <a:p>
            <a:pPr lvl="0"/>
            <a:r>
              <a:rPr lang="fr-CA" noProof="0" dirty="0" smtClean="0"/>
              <a:t>les anticorps = « </a:t>
            </a:r>
            <a:r>
              <a:rPr lang="fr-CA" i="1" u="sng" noProof="0" dirty="0" err="1" smtClean="0"/>
              <a:t>antibodies</a:t>
            </a:r>
            <a:r>
              <a:rPr lang="fr-CA" noProof="0" dirty="0" smtClean="0"/>
              <a:t> » </a:t>
            </a:r>
            <a:r>
              <a:rPr lang="fr-CA" b="1" u="sng" noProof="0" dirty="0" smtClean="0"/>
              <a:t>particules spécifiques créées pour détruire des agents pathogènes</a:t>
            </a:r>
            <a:r>
              <a:rPr lang="fr-CA" b="1" u="sng" dirty="0" smtClean="0"/>
              <a:t> spécifiques.</a:t>
            </a:r>
            <a:endParaRPr lang="fr-CA" b="1" u="sng" noProof="0" dirty="0" smtClean="0"/>
          </a:p>
          <a:p>
            <a:endParaRPr lang="fr-CA" noProof="0" dirty="0" smtClean="0"/>
          </a:p>
          <a:p>
            <a:endParaRPr lang="fr-CA" noProof="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399032"/>
          </a:xfrm>
        </p:spPr>
        <p:txBody>
          <a:bodyPr>
            <a:normAutofit/>
          </a:bodyPr>
          <a:lstStyle/>
          <a:p>
            <a:pPr lvl="0"/>
            <a:r>
              <a:rPr lang="fr-CA" b="1" noProof="0" dirty="0" smtClean="0"/>
              <a:t>Quelques définitions:</a:t>
            </a:r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156731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194" y="404664"/>
            <a:ext cx="8229600" cy="1937370"/>
          </a:xfrm>
        </p:spPr>
        <p:txBody>
          <a:bodyPr>
            <a:normAutofit fontScale="90000"/>
          </a:bodyPr>
          <a:lstStyle/>
          <a:p>
            <a:pPr marL="1227582" indent="-742950">
              <a:buFont typeface="+mj-lt"/>
              <a:buAutoNum type="arabicPeriod" startAt="3"/>
            </a:pPr>
            <a:r>
              <a:rPr lang="fr-CA" noProof="0" dirty="0" smtClean="0">
                <a:effectLst/>
              </a:rPr>
              <a:t>La troisième ligne de défense </a:t>
            </a:r>
            <a:r>
              <a:rPr lang="fr-CA" b="1" u="sng" noProof="0" dirty="0" smtClean="0">
                <a:effectLst/>
              </a:rPr>
              <a:t>= la réponse immunitaire acquise</a:t>
            </a:r>
            <a:r>
              <a:rPr lang="fr-CA" noProof="0" dirty="0" smtClean="0">
                <a:effectLst/>
              </a:rPr>
              <a:t/>
            </a:r>
            <a:br>
              <a:rPr lang="fr-CA" noProof="0" dirty="0" smtClean="0">
                <a:effectLst/>
              </a:rPr>
            </a:br>
            <a:endParaRPr lang="fr-CA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420888"/>
            <a:ext cx="3816424" cy="4033920"/>
          </a:xfrm>
        </p:spPr>
        <p:txBody>
          <a:bodyPr>
            <a:normAutofit/>
          </a:bodyPr>
          <a:lstStyle/>
          <a:p>
            <a:r>
              <a:rPr lang="fr-CA" sz="2800" dirty="0"/>
              <a:t>U</a:t>
            </a:r>
            <a:r>
              <a:rPr lang="fr-CA" sz="2800" dirty="0" smtClean="0"/>
              <a:t>ne </a:t>
            </a:r>
            <a:r>
              <a:rPr lang="fr-CA" sz="2800" dirty="0"/>
              <a:t>vraie bataille à lieu entre ton corps et les envahisseurs (« </a:t>
            </a:r>
            <a:r>
              <a:rPr lang="fr-CA" sz="2800" i="1" dirty="0" err="1"/>
              <a:t>invaders</a:t>
            </a:r>
            <a:r>
              <a:rPr lang="fr-CA" sz="2800" dirty="0"/>
              <a:t> ») : </a:t>
            </a:r>
            <a:r>
              <a:rPr lang="fr-CA" sz="2800" b="1" u="sng" dirty="0"/>
              <a:t>les </a:t>
            </a:r>
            <a:r>
              <a:rPr lang="fr-CA" sz="2800" b="1" u="sng" smtClean="0"/>
              <a:t>pathogènes ou antigènes</a:t>
            </a:r>
            <a:endParaRPr lang="fr-CA" sz="2800" b="1" u="sng" dirty="0" smtClean="0"/>
          </a:p>
          <a:p>
            <a:r>
              <a:rPr lang="fr-CA" sz="2800" b="1" u="sng" dirty="0" smtClean="0"/>
              <a:t>plus lente, mais plus spécifique</a:t>
            </a:r>
            <a:endParaRPr lang="fr-CA" sz="2800" b="1" u="sng" dirty="0"/>
          </a:p>
          <a:p>
            <a:endParaRPr lang="fr-CA" sz="2800" noProof="0" dirty="0"/>
          </a:p>
        </p:txBody>
      </p:sp>
      <p:pic>
        <p:nvPicPr>
          <p:cNvPr id="4098" name="Picture 2" descr="Image result for immune bat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869" y="2632853"/>
            <a:ext cx="4752528" cy="419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44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399032"/>
          </a:xfrm>
        </p:spPr>
        <p:txBody>
          <a:bodyPr>
            <a:normAutofit fontScale="90000"/>
          </a:bodyPr>
          <a:lstStyle/>
          <a:p>
            <a:pPr lvl="0"/>
            <a:r>
              <a:rPr lang="fr-CA" b="1" noProof="0" dirty="0" smtClean="0"/>
              <a:t>Quatre étapes de la réponse immunitaire acquise:</a:t>
            </a:r>
            <a:r>
              <a:rPr lang="fr-CA" noProof="0" dirty="0" smtClean="0"/>
              <a:t/>
            </a:r>
            <a:br>
              <a:rPr lang="fr-CA" noProof="0" dirty="0" smtClean="0"/>
            </a:br>
            <a:endParaRPr lang="fr-CA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CA" noProof="0" dirty="0" smtClean="0"/>
          </a:p>
          <a:p>
            <a:pPr marL="578358" indent="-514350">
              <a:buFont typeface="+mj-lt"/>
              <a:buAutoNum type="arabicPeriod"/>
            </a:pPr>
            <a:r>
              <a:rPr lang="fr-CA" noProof="0" dirty="0" smtClean="0"/>
              <a:t>Reconnaissance d’une infection</a:t>
            </a:r>
          </a:p>
          <a:p>
            <a:pPr marL="578358" indent="-514350">
              <a:buFont typeface="+mj-lt"/>
              <a:buAutoNum type="arabicPeriod"/>
            </a:pPr>
            <a:r>
              <a:rPr lang="fr-CA" noProof="0" dirty="0" smtClean="0"/>
              <a:t>Production des anticorps</a:t>
            </a:r>
          </a:p>
          <a:p>
            <a:pPr marL="578358" indent="-514350">
              <a:buFont typeface="+mj-lt"/>
              <a:buAutoNum type="arabicPeriod"/>
            </a:pPr>
            <a:r>
              <a:rPr lang="fr-CA" dirty="0" smtClean="0"/>
              <a:t>Élimination des pathogènes</a:t>
            </a:r>
          </a:p>
          <a:p>
            <a:pPr marL="578358" indent="-514350">
              <a:buFont typeface="+mj-lt"/>
              <a:buAutoNum type="arabicPeriod"/>
            </a:pPr>
            <a:r>
              <a:rPr lang="fr-CA" noProof="0" dirty="0" smtClean="0"/>
              <a:t>Immunité pour la prochaine fois</a:t>
            </a:r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34311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5256584"/>
          </a:xfrm>
        </p:spPr>
        <p:txBody>
          <a:bodyPr>
            <a:normAutofit/>
          </a:bodyPr>
          <a:lstStyle/>
          <a:p>
            <a:pPr marL="64008" lvl="0" indent="0">
              <a:buNone/>
            </a:pPr>
            <a:r>
              <a:rPr lang="fr-CA" noProof="0" dirty="0" smtClean="0"/>
              <a:t>Étape 1</a:t>
            </a:r>
          </a:p>
          <a:p>
            <a:pPr marL="64008" lvl="0" indent="0">
              <a:buNone/>
            </a:pPr>
            <a:endParaRPr lang="fr-CA" noProof="0" dirty="0" smtClean="0"/>
          </a:p>
          <a:p>
            <a:r>
              <a:rPr lang="fr-CA" noProof="0" dirty="0" smtClean="0"/>
              <a:t>Les globules blancs entourent le pathogène.</a:t>
            </a:r>
          </a:p>
          <a:p>
            <a:r>
              <a:rPr lang="fr-CA" noProof="0" dirty="0" smtClean="0"/>
              <a:t>Ils envoient des messages aux </a:t>
            </a:r>
            <a:r>
              <a:rPr lang="fr-CA" b="1" u="sng" noProof="0" dirty="0" smtClean="0"/>
              <a:t>lymphocytes T auxiliaires </a:t>
            </a:r>
            <a:r>
              <a:rPr lang="fr-CA" noProof="0" dirty="0" smtClean="0"/>
              <a:t>(un autre type de globule blanc). </a:t>
            </a:r>
          </a:p>
          <a:p>
            <a:pPr marL="64008" lvl="0" indent="0">
              <a:buNone/>
            </a:pPr>
            <a:endParaRPr lang="fr-CA" noProof="0" dirty="0" smtClean="0"/>
          </a:p>
          <a:p>
            <a:pPr marL="64008" indent="0">
              <a:buNone/>
            </a:pPr>
            <a:r>
              <a:rPr lang="fr-CA" noProof="0" dirty="0" smtClean="0"/>
              <a:t> </a:t>
            </a:r>
          </a:p>
          <a:p>
            <a:endParaRPr lang="fr-CA" noProof="0" dirty="0"/>
          </a:p>
        </p:txBody>
      </p:sp>
      <p:pic>
        <p:nvPicPr>
          <p:cNvPr id="6146" name="Picture 2" descr="Image result for white blood cell surrounds and destroys pathoge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28" b="60484"/>
          <a:stretch/>
        </p:blipFill>
        <p:spPr bwMode="auto">
          <a:xfrm>
            <a:off x="3347865" y="4725144"/>
            <a:ext cx="576064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88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5256584"/>
          </a:xfrm>
        </p:spPr>
        <p:txBody>
          <a:bodyPr>
            <a:normAutofit/>
          </a:bodyPr>
          <a:lstStyle/>
          <a:p>
            <a:pPr marL="64008" lvl="0" indent="0">
              <a:buNone/>
            </a:pPr>
            <a:r>
              <a:rPr lang="fr-CA" noProof="0" dirty="0" smtClean="0"/>
              <a:t>Étape 2</a:t>
            </a:r>
          </a:p>
          <a:p>
            <a:pPr marL="64008" lvl="0" indent="0">
              <a:buNone/>
            </a:pPr>
            <a:endParaRPr lang="fr-CA" noProof="0" dirty="0" smtClean="0"/>
          </a:p>
          <a:p>
            <a:r>
              <a:rPr lang="fr-CA" dirty="0" smtClean="0"/>
              <a:t>Les lymphocytes T auxiliaire envoient des messages aux lymphocyte B </a:t>
            </a:r>
          </a:p>
          <a:p>
            <a:r>
              <a:rPr lang="fr-CA" b="1" u="sng" dirty="0" smtClean="0"/>
              <a:t>Les </a:t>
            </a:r>
            <a:r>
              <a:rPr lang="fr-CA" b="1" u="sng" dirty="0"/>
              <a:t>lymphocyte B </a:t>
            </a:r>
            <a:r>
              <a:rPr lang="fr-CA" b="1" u="sng" noProof="0" dirty="0" smtClean="0"/>
              <a:t>créent des anticorps </a:t>
            </a:r>
            <a:r>
              <a:rPr lang="fr-CA" b="1" u="sng" noProof="0" dirty="0" err="1" smtClean="0"/>
              <a:t>specifiques</a:t>
            </a:r>
            <a:r>
              <a:rPr lang="fr-CA" noProof="0" dirty="0" smtClean="0"/>
              <a:t> pour marquer et combattre les antigènes</a:t>
            </a:r>
            <a:r>
              <a:rPr lang="fr-CA" dirty="0"/>
              <a:t>/pathogènes</a:t>
            </a:r>
            <a:r>
              <a:rPr lang="fr-CA" noProof="0" dirty="0" smtClean="0"/>
              <a:t>.</a:t>
            </a:r>
          </a:p>
          <a:p>
            <a:pPr marL="64008" indent="0">
              <a:buNone/>
            </a:pPr>
            <a:r>
              <a:rPr lang="fr-CA" noProof="0" dirty="0" smtClean="0"/>
              <a:t> </a:t>
            </a:r>
          </a:p>
          <a:p>
            <a:endParaRPr lang="fr-CA" noProof="0" dirty="0"/>
          </a:p>
        </p:txBody>
      </p:sp>
      <p:pic>
        <p:nvPicPr>
          <p:cNvPr id="7170" name="Picture 2" descr="Antibody And Antigen 28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509120"/>
            <a:ext cx="400050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antigen antibody sim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615045"/>
            <a:ext cx="2735796" cy="218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10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5256584"/>
          </a:xfrm>
        </p:spPr>
        <p:txBody>
          <a:bodyPr>
            <a:normAutofit/>
          </a:bodyPr>
          <a:lstStyle/>
          <a:p>
            <a:pPr marL="64008" lvl="0" indent="0">
              <a:buNone/>
            </a:pPr>
            <a:r>
              <a:rPr lang="fr-CA" noProof="0" dirty="0" smtClean="0"/>
              <a:t>Étape 3</a:t>
            </a:r>
          </a:p>
          <a:p>
            <a:pPr marL="64008" lvl="0" indent="0">
              <a:buNone/>
            </a:pPr>
            <a:r>
              <a:rPr lang="fr-CA" noProof="0" dirty="0" smtClean="0"/>
              <a:t> </a:t>
            </a:r>
          </a:p>
          <a:p>
            <a:r>
              <a:rPr lang="fr-CA" noProof="0" dirty="0" smtClean="0"/>
              <a:t>Les </a:t>
            </a:r>
            <a:r>
              <a:rPr lang="fr-CA" b="1" u="sng" noProof="0" dirty="0" smtClean="0"/>
              <a:t>anticorps détruisent les </a:t>
            </a:r>
            <a:r>
              <a:rPr lang="fr-CA" b="1" u="sng" dirty="0" smtClean="0"/>
              <a:t>pathogènes</a:t>
            </a:r>
            <a:r>
              <a:rPr lang="fr-CA" noProof="0" dirty="0" smtClean="0"/>
              <a:t>.</a:t>
            </a:r>
          </a:p>
          <a:p>
            <a:pPr marL="64008" lvl="0" indent="0">
              <a:buNone/>
            </a:pPr>
            <a:endParaRPr lang="fr-CA" noProof="0" dirty="0" smtClean="0"/>
          </a:p>
          <a:p>
            <a:pPr marL="64008" indent="0">
              <a:buNone/>
            </a:pPr>
            <a:r>
              <a:rPr lang="fr-CA" noProof="0" dirty="0" smtClean="0"/>
              <a:t> </a:t>
            </a:r>
          </a:p>
          <a:p>
            <a:pPr marL="64008" indent="0">
              <a:buNone/>
            </a:pPr>
            <a:r>
              <a:rPr lang="fr-CA" noProof="0" dirty="0" err="1" smtClean="0"/>
              <a:t>Etape</a:t>
            </a:r>
            <a:r>
              <a:rPr lang="fr-CA" noProof="0" dirty="0" smtClean="0"/>
              <a:t> 4</a:t>
            </a:r>
          </a:p>
          <a:p>
            <a:r>
              <a:rPr lang="fr-CA" noProof="0" dirty="0" smtClean="0"/>
              <a:t>Certains anticorps restent dans les </a:t>
            </a:r>
            <a:r>
              <a:rPr lang="fr-CA" b="1" u="sng" noProof="0" dirty="0" smtClean="0"/>
              <a:t>cellules B a mémoire </a:t>
            </a:r>
            <a:r>
              <a:rPr lang="fr-CA" noProof="0" dirty="0" smtClean="0"/>
              <a:t>pour être prêt pour la prochaine fois!</a:t>
            </a:r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215804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4572000"/>
          </a:xfrm>
        </p:spPr>
        <p:txBody>
          <a:bodyPr/>
          <a:lstStyle/>
          <a:p>
            <a:r>
              <a:rPr lang="fr-CA" sz="2800" noProof="0" dirty="0" smtClean="0"/>
              <a:t>Les anticorps sont des cellules qui s’attachent</a:t>
            </a:r>
            <a:r>
              <a:rPr lang="fr-CA" sz="2800" b="1" u="sng" noProof="0" dirty="0" smtClean="0"/>
              <a:t>  d’une manière spécifique</a:t>
            </a:r>
            <a:r>
              <a:rPr lang="fr-CA" sz="2800" noProof="0" dirty="0" smtClean="0"/>
              <a:t> à chaque différent type d’antigène (comme une </a:t>
            </a:r>
            <a:r>
              <a:rPr lang="fr-CA" sz="2800" b="1" u="sng" noProof="0" dirty="0" smtClean="0"/>
              <a:t>serrure et une clé</a:t>
            </a:r>
            <a:r>
              <a:rPr lang="fr-CA" sz="2800" noProof="0" dirty="0" smtClean="0"/>
              <a:t> « lock and key »).  </a:t>
            </a:r>
          </a:p>
          <a:p>
            <a:pPr marL="64008" indent="0">
              <a:buNone/>
            </a:pPr>
            <a:endParaRPr lang="fr-CA" sz="2800" noProof="0" dirty="0" smtClean="0"/>
          </a:p>
          <a:p>
            <a:r>
              <a:rPr lang="fr-CA" sz="2800" noProof="0" dirty="0" smtClean="0"/>
              <a:t>Chaque nouvel antigène force le corps à créer un nouvel anticorps.  </a:t>
            </a:r>
          </a:p>
          <a:p>
            <a:endParaRPr lang="fr-CA" noProof="0" dirty="0"/>
          </a:p>
        </p:txBody>
      </p:sp>
      <p:pic>
        <p:nvPicPr>
          <p:cNvPr id="4" name="Picture 4" descr="Image result for lock and ke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365104"/>
            <a:ext cx="2868613" cy="207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40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 smtClean="0"/>
              <a:t>Les maladies infectieuses</a:t>
            </a:r>
            <a:endParaRPr lang="fr-CA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CA" sz="2800" noProof="0" dirty="0" smtClean="0"/>
              <a:t>Les maladies </a:t>
            </a:r>
            <a:r>
              <a:rPr lang="fr-CA" sz="2800" noProof="0" dirty="0" smtClean="0"/>
              <a:t>infectieuses </a:t>
            </a:r>
            <a:r>
              <a:rPr lang="fr-CA" sz="2800" noProof="0" dirty="0" smtClean="0"/>
              <a:t>sont les maladies qui peuvent être transmises  d’une </a:t>
            </a:r>
            <a:r>
              <a:rPr lang="fr-CA" sz="2800" b="1" u="sng" noProof="0" dirty="0" smtClean="0"/>
              <a:t>personne à une autre</a:t>
            </a:r>
            <a:endParaRPr lang="fr-CA" sz="2400" noProof="0" dirty="0" smtClean="0"/>
          </a:p>
          <a:p>
            <a:pPr marL="64008" indent="0">
              <a:buNone/>
            </a:pPr>
            <a:endParaRPr lang="fr-CA" sz="2800" noProof="0" dirty="0"/>
          </a:p>
        </p:txBody>
      </p:sp>
      <p:sp>
        <p:nvSpPr>
          <p:cNvPr id="4" name="AutoShape 2" descr="Image result for infectious diseases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01600" y="-1874838"/>
            <a:ext cx="6953250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2052" name="Picture 4" descr="Image result for infectious diseas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808" y="3974659"/>
            <a:ext cx="5081042" cy="285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39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72000"/>
          </a:xfrm>
        </p:spPr>
        <p:txBody>
          <a:bodyPr/>
          <a:lstStyle/>
          <a:p>
            <a:pPr marL="578358" lvl="0" indent="-514350">
              <a:buFont typeface="+mj-lt"/>
              <a:buAutoNum type="arabicPeriod" startAt="4"/>
            </a:pPr>
            <a:r>
              <a:rPr lang="fr-CA" noProof="0" dirty="0" smtClean="0"/>
              <a:t>Les </a:t>
            </a:r>
            <a:r>
              <a:rPr lang="fr-CA" b="1" u="sng" noProof="0" dirty="0" smtClean="0"/>
              <a:t>phagocytes</a:t>
            </a:r>
            <a:r>
              <a:rPr lang="fr-CA" noProof="0" dirty="0" smtClean="0"/>
              <a:t> nettoient les restent, entourent les déchets et les détruisent </a:t>
            </a:r>
          </a:p>
          <a:p>
            <a:endParaRPr lang="fr-CA" noProof="0" dirty="0"/>
          </a:p>
        </p:txBody>
      </p:sp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36912"/>
            <a:ext cx="4762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59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Vidéos</a:t>
            </a:r>
            <a:r>
              <a:rPr lang="en-CA" dirty="0" smtClean="0"/>
              <a:t>!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hlinkClick r:id="rId2"/>
              </a:rPr>
              <a:t>The Immune System Explained I – Bacteria </a:t>
            </a:r>
            <a:r>
              <a:rPr lang="en-CA" dirty="0" smtClean="0">
                <a:hlinkClick r:id="rId2"/>
              </a:rPr>
              <a:t>Infection </a:t>
            </a:r>
            <a:endParaRPr lang="en-CA" dirty="0" smtClean="0"/>
          </a:p>
          <a:p>
            <a:endParaRPr lang="en-CA" dirty="0"/>
          </a:p>
          <a:p>
            <a:r>
              <a:rPr lang="fr-CA" dirty="0" err="1">
                <a:hlinkClick r:id="rId3"/>
              </a:rPr>
              <a:t>Antibiotics</a:t>
            </a:r>
            <a:r>
              <a:rPr lang="fr-CA" dirty="0">
                <a:hlinkClick r:id="rId3"/>
              </a:rPr>
              <a:t>, </a:t>
            </a:r>
            <a:r>
              <a:rPr lang="fr-CA" dirty="0" err="1">
                <a:hlinkClick r:id="rId3"/>
              </a:rPr>
              <a:t>Antivirals</a:t>
            </a:r>
            <a:r>
              <a:rPr lang="fr-CA" dirty="0">
                <a:hlinkClick r:id="rId3"/>
              </a:rPr>
              <a:t>, and Vaccines</a:t>
            </a:r>
            <a:endParaRPr lang="fr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6394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72000"/>
          </a:xfrm>
        </p:spPr>
        <p:txBody>
          <a:bodyPr/>
          <a:lstStyle/>
          <a:p>
            <a:pPr lvl="0"/>
            <a:r>
              <a:rPr lang="fr-CA" noProof="0" dirty="0" smtClean="0"/>
              <a:t>le système immunitaire est  responsable de la </a:t>
            </a:r>
            <a:r>
              <a:rPr lang="fr-CA" b="1" u="sng" noProof="0" dirty="0" smtClean="0"/>
              <a:t>défense</a:t>
            </a:r>
            <a:r>
              <a:rPr lang="fr-CA" noProof="0" dirty="0" smtClean="0"/>
              <a:t> et la  </a:t>
            </a:r>
            <a:r>
              <a:rPr lang="fr-CA" b="1" u="sng" noProof="0" dirty="0" smtClean="0"/>
              <a:t>protection</a:t>
            </a:r>
            <a:r>
              <a:rPr lang="fr-CA" noProof="0" dirty="0" smtClean="0"/>
              <a:t>  du corps</a:t>
            </a:r>
          </a:p>
          <a:p>
            <a:pPr marL="64008" lvl="0" indent="0">
              <a:buNone/>
            </a:pPr>
            <a:endParaRPr lang="fr-CA" noProof="0" dirty="0" smtClean="0"/>
          </a:p>
          <a:p>
            <a:pPr lvl="0"/>
            <a:r>
              <a:rPr lang="fr-CA" noProof="0" dirty="0" smtClean="0"/>
              <a:t>les « </a:t>
            </a:r>
            <a:r>
              <a:rPr lang="fr-CA" i="1" noProof="0" dirty="0" smtClean="0"/>
              <a:t>germes</a:t>
            </a:r>
            <a:r>
              <a:rPr lang="fr-CA" noProof="0" dirty="0" smtClean="0"/>
              <a:t> » responsables des maladies  s’appellent les </a:t>
            </a:r>
            <a:r>
              <a:rPr lang="fr-CA" b="1" u="sng" noProof="0" dirty="0" smtClean="0"/>
              <a:t>agents pathogènes</a:t>
            </a:r>
            <a:endParaRPr lang="fr-CA" noProof="0" dirty="0"/>
          </a:p>
        </p:txBody>
      </p:sp>
      <p:pic>
        <p:nvPicPr>
          <p:cNvPr id="1026" name="Picture 2" descr="Image result for ger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374" y="4221088"/>
            <a:ext cx="3894419" cy="264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25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38944"/>
            <a:ext cx="8229600" cy="4572000"/>
          </a:xfrm>
        </p:spPr>
        <p:txBody>
          <a:bodyPr/>
          <a:lstStyle/>
          <a:p>
            <a:r>
              <a:rPr lang="fr-CA" noProof="0" dirty="0" smtClean="0"/>
              <a:t>Le système immunitaire consiste de </a:t>
            </a:r>
            <a:r>
              <a:rPr lang="fr-CA" b="1" u="sng" noProof="0" dirty="0" smtClean="0"/>
              <a:t>trois</a:t>
            </a:r>
            <a:r>
              <a:rPr lang="fr-CA" noProof="0" dirty="0" smtClean="0"/>
              <a:t>  lignes de défense qui </a:t>
            </a:r>
            <a:r>
              <a:rPr lang="fr-CA" b="1" u="sng" noProof="0" dirty="0" smtClean="0"/>
              <a:t>empêchent les maladies</a:t>
            </a:r>
            <a:r>
              <a:rPr lang="fr-CA" noProof="0" dirty="0" smtClean="0"/>
              <a:t> d’avancer dans le corps </a:t>
            </a:r>
          </a:p>
          <a:p>
            <a:endParaRPr lang="fr-CA" noProof="0" dirty="0"/>
          </a:p>
        </p:txBody>
      </p:sp>
      <p:pic>
        <p:nvPicPr>
          <p:cNvPr id="4098" name="Picture 2" descr="Image result for thre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924944"/>
            <a:ext cx="1906519" cy="356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41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7494"/>
            <a:ext cx="8686800" cy="1399032"/>
          </a:xfrm>
        </p:spPr>
        <p:txBody>
          <a:bodyPr>
            <a:normAutofit fontScale="90000"/>
          </a:bodyPr>
          <a:lstStyle/>
          <a:p>
            <a:pPr marL="1227582" indent="-742950">
              <a:buFont typeface="+mj-lt"/>
              <a:buAutoNum type="arabicPeriod"/>
            </a:pPr>
            <a:r>
              <a:rPr lang="fr-CA" b="1" u="sng" noProof="0" dirty="0" smtClean="0">
                <a:effectLst/>
              </a:rPr>
              <a:t>La première ligne de défense </a:t>
            </a:r>
            <a:r>
              <a:rPr lang="fr-CA" noProof="0" dirty="0" smtClean="0">
                <a:effectLst/>
              </a:rPr>
              <a:t/>
            </a:r>
            <a:br>
              <a:rPr lang="fr-CA" noProof="0" dirty="0" smtClean="0">
                <a:effectLst/>
              </a:rPr>
            </a:br>
            <a:endParaRPr lang="fr-CA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852936"/>
            <a:ext cx="8229600" cy="4572000"/>
          </a:xfrm>
        </p:spPr>
        <p:txBody>
          <a:bodyPr>
            <a:normAutofit/>
          </a:bodyPr>
          <a:lstStyle/>
          <a:p>
            <a:r>
              <a:rPr lang="fr-CA" b="1" u="sng" noProof="0" dirty="0" smtClean="0"/>
              <a:t>une barrière   physique</a:t>
            </a:r>
            <a:endParaRPr lang="fr-CA" u="sng" noProof="0" dirty="0"/>
          </a:p>
        </p:txBody>
      </p:sp>
      <p:pic>
        <p:nvPicPr>
          <p:cNvPr id="5122" name="Picture 2" descr="Image result for big wal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68760"/>
            <a:ext cx="3581400" cy="538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07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noProof="0" dirty="0" smtClean="0"/>
              <a:t>Cette ligne de défense empêche les agents pathogènes d’</a:t>
            </a:r>
            <a:r>
              <a:rPr lang="fr-CA" b="1" u="sng" noProof="0" dirty="0" smtClean="0"/>
              <a:t>entrer</a:t>
            </a:r>
            <a:r>
              <a:rPr lang="fr-CA" noProof="0" dirty="0" smtClean="0"/>
              <a:t> dans le corps.  Il y en a trois parties principales:  </a:t>
            </a:r>
          </a:p>
          <a:p>
            <a:pPr marL="64008" lvl="0" indent="0">
              <a:buNone/>
            </a:pPr>
            <a:endParaRPr lang="fr-CA" noProof="0" dirty="0"/>
          </a:p>
        </p:txBody>
      </p:sp>
      <p:pic>
        <p:nvPicPr>
          <p:cNvPr id="6146" name="Picture 2" descr="Image result for big wall can't get 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149080"/>
            <a:ext cx="43815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78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98984"/>
            <a:ext cx="8229600" cy="4572000"/>
          </a:xfrm>
        </p:spPr>
        <p:txBody>
          <a:bodyPr/>
          <a:lstStyle/>
          <a:p>
            <a:pPr lvl="0"/>
            <a:r>
              <a:rPr lang="fr-CA" b="1" u="sng" noProof="0" dirty="0" smtClean="0"/>
              <a:t>La peau</a:t>
            </a:r>
            <a:r>
              <a:rPr lang="fr-CA" u="sng" noProof="0" dirty="0" smtClean="0"/>
              <a:t> </a:t>
            </a:r>
            <a:r>
              <a:rPr lang="fr-CA" noProof="0" dirty="0" smtClean="0"/>
              <a:t>: 			</a:t>
            </a:r>
          </a:p>
          <a:p>
            <a:pPr lvl="0"/>
            <a:r>
              <a:rPr lang="fr-CA" noProof="0" dirty="0" smtClean="0"/>
              <a:t>barrière physique </a:t>
            </a:r>
          </a:p>
          <a:p>
            <a:pPr marL="64008" indent="0">
              <a:buNone/>
            </a:pPr>
            <a:endParaRPr lang="fr-CA" noProof="0" dirty="0"/>
          </a:p>
        </p:txBody>
      </p:sp>
      <p:sp>
        <p:nvSpPr>
          <p:cNvPr id="2" name="AutoShape 2" descr="Image result for multicultural hand hold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36912"/>
            <a:ext cx="4309788" cy="322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633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b="1" u="sng" noProof="0" dirty="0" smtClean="0"/>
              <a:t>Le mucus</a:t>
            </a:r>
            <a:r>
              <a:rPr lang="fr-CA" u="sng" noProof="0" dirty="0" smtClean="0"/>
              <a:t> </a:t>
            </a:r>
            <a:r>
              <a:rPr lang="fr-CA" noProof="0" dirty="0" smtClean="0"/>
              <a:t>: 		</a:t>
            </a:r>
          </a:p>
          <a:p>
            <a:r>
              <a:rPr lang="fr-CA" noProof="0" dirty="0" smtClean="0"/>
              <a:t>attrape les particules/bactéries car c’est </a:t>
            </a:r>
            <a:r>
              <a:rPr lang="fr-CA" b="1" u="sng" noProof="0" dirty="0" smtClean="0"/>
              <a:t>collant</a:t>
            </a:r>
          </a:p>
          <a:p>
            <a:endParaRPr lang="fr-CA" noProof="0" dirty="0"/>
          </a:p>
        </p:txBody>
      </p:sp>
      <p:pic>
        <p:nvPicPr>
          <p:cNvPr id="8194" name="Picture 2" descr="Image result for muc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429000"/>
            <a:ext cx="57150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sticky gl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07189"/>
            <a:ext cx="2325670" cy="153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06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b="1" u="sng" noProof="0" dirty="0" smtClean="0"/>
              <a:t>Les cils</a:t>
            </a:r>
            <a:r>
              <a:rPr lang="fr-CA" u="sng" noProof="0" dirty="0" smtClean="0"/>
              <a:t> </a:t>
            </a:r>
            <a:r>
              <a:rPr lang="fr-CA" noProof="0" dirty="0" smtClean="0"/>
              <a:t>: 			</a:t>
            </a:r>
          </a:p>
          <a:p>
            <a:pPr lvl="0"/>
            <a:r>
              <a:rPr lang="fr-CA" noProof="0" dirty="0" smtClean="0"/>
              <a:t>sont comme les balais (« </a:t>
            </a:r>
            <a:r>
              <a:rPr lang="fr-CA" noProof="0" dirty="0" err="1" smtClean="0"/>
              <a:t>broom</a:t>
            </a:r>
            <a:r>
              <a:rPr lang="fr-CA" noProof="0" dirty="0" smtClean="0"/>
              <a:t> ») et poussent les pathogènes à l’extérieur du corps </a:t>
            </a:r>
          </a:p>
          <a:p>
            <a:endParaRPr lang="fr-CA" noProof="0" dirty="0"/>
          </a:p>
        </p:txBody>
      </p:sp>
      <p:pic>
        <p:nvPicPr>
          <p:cNvPr id="9218" name="Picture 2" descr="Image result for ci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645024"/>
            <a:ext cx="4338935" cy="289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933056"/>
            <a:ext cx="2113483" cy="211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86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744</TotalTime>
  <Words>323</Words>
  <Application>Microsoft Office PowerPoint</Application>
  <PresentationFormat>On-screen Show (4:3)</PresentationFormat>
  <Paragraphs>68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Verve</vt:lpstr>
      <vt:lpstr>Le système  immunitaire</vt:lpstr>
      <vt:lpstr>Les maladies infectieuses</vt:lpstr>
      <vt:lpstr>PowerPoint Presentation</vt:lpstr>
      <vt:lpstr>PowerPoint Presentation</vt:lpstr>
      <vt:lpstr>La première ligne de défense 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 deuxième ligne de défense  = réponse immunitaire innée</vt:lpstr>
      <vt:lpstr>PowerPoint Presentation</vt:lpstr>
      <vt:lpstr>Quelques définitions:</vt:lpstr>
      <vt:lpstr>La troisième ligne de défense = la réponse immunitaire acquise </vt:lpstr>
      <vt:lpstr>Quatre étapes de la réponse immunitaire acquise: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Vidéos!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système immunitaire</dc:title>
  <dc:creator>Ivana Trinka</dc:creator>
  <cp:lastModifiedBy>Jovina</cp:lastModifiedBy>
  <cp:revision>47</cp:revision>
  <dcterms:created xsi:type="dcterms:W3CDTF">2019-04-12T17:45:46Z</dcterms:created>
  <dcterms:modified xsi:type="dcterms:W3CDTF">2020-03-31T23:35:58Z</dcterms:modified>
</cp:coreProperties>
</file>