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61" r:id="rId3"/>
    <p:sldId id="256" r:id="rId4"/>
    <p:sldId id="257" r:id="rId5"/>
    <p:sldId id="262" r:id="rId6"/>
    <p:sldId id="259" r:id="rId7"/>
    <p:sldId id="260" r:id="rId8"/>
    <p:sldId id="271" r:id="rId9"/>
    <p:sldId id="264" r:id="rId10"/>
    <p:sldId id="272" r:id="rId11"/>
    <p:sldId id="265" r:id="rId12"/>
    <p:sldId id="263" r:id="rId13"/>
    <p:sldId id="268" r:id="rId14"/>
    <p:sldId id="267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0" autoAdjust="0"/>
    <p:restoredTop sz="94662" autoAdjust="0"/>
  </p:normalViewPr>
  <p:slideViewPr>
    <p:cSldViewPr>
      <p:cViewPr>
        <p:scale>
          <a:sx n="70" d="100"/>
          <a:sy n="70" d="100"/>
        </p:scale>
        <p:origin x="-1296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9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D88D4-690D-4EDD-AB62-F6305BCDA1EC}" type="datetimeFigureOut">
              <a:rPr lang="en-CA" smtClean="0"/>
              <a:t>2019-11-22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67B2-164D-45F8-8335-BB1C788AAF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5790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D88D4-690D-4EDD-AB62-F6305BCDA1EC}" type="datetimeFigureOut">
              <a:rPr lang="en-CA" smtClean="0"/>
              <a:t>2019-11-22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67B2-164D-45F8-8335-BB1C788AAF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5578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D88D4-690D-4EDD-AB62-F6305BCDA1EC}" type="datetimeFigureOut">
              <a:rPr lang="en-CA" smtClean="0"/>
              <a:t>2019-11-22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67B2-164D-45F8-8335-BB1C788AAF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4190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D88D4-690D-4EDD-AB62-F6305BCDA1EC}" type="datetimeFigureOut">
              <a:rPr lang="en-CA" smtClean="0"/>
              <a:t>2019-11-22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67B2-164D-45F8-8335-BB1C788AAF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8451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D88D4-690D-4EDD-AB62-F6305BCDA1EC}" type="datetimeFigureOut">
              <a:rPr lang="en-CA" smtClean="0"/>
              <a:t>2019-11-22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67B2-164D-45F8-8335-BB1C788AAF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0780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D88D4-690D-4EDD-AB62-F6305BCDA1EC}" type="datetimeFigureOut">
              <a:rPr lang="en-CA" smtClean="0"/>
              <a:t>2019-11-22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67B2-164D-45F8-8335-BB1C788AAF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8172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D88D4-690D-4EDD-AB62-F6305BCDA1EC}" type="datetimeFigureOut">
              <a:rPr lang="en-CA" smtClean="0"/>
              <a:t>2019-11-22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67B2-164D-45F8-8335-BB1C788AAF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1333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D88D4-690D-4EDD-AB62-F6305BCDA1EC}" type="datetimeFigureOut">
              <a:rPr lang="en-CA" smtClean="0"/>
              <a:t>2019-11-22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67B2-164D-45F8-8335-BB1C788AAF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097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D88D4-690D-4EDD-AB62-F6305BCDA1EC}" type="datetimeFigureOut">
              <a:rPr lang="en-CA" smtClean="0"/>
              <a:t>2019-11-22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67B2-164D-45F8-8335-BB1C788AAF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2688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D88D4-690D-4EDD-AB62-F6305BCDA1EC}" type="datetimeFigureOut">
              <a:rPr lang="en-CA" smtClean="0"/>
              <a:t>2019-11-22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67B2-164D-45F8-8335-BB1C788AAF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6037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D88D4-690D-4EDD-AB62-F6305BCDA1EC}" type="datetimeFigureOut">
              <a:rPr lang="en-CA" smtClean="0"/>
              <a:t>2019-11-22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67B2-164D-45F8-8335-BB1C788AAF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2188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D88D4-690D-4EDD-AB62-F6305BCDA1EC}" type="datetimeFigureOut">
              <a:rPr lang="en-CA" smtClean="0"/>
              <a:t>2019-11-22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267B2-164D-45F8-8335-BB1C788AAF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2767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alloprof.qc.ca/BV/pages/s1501.aspx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A" sz="3600" dirty="0" smtClean="0"/>
              <a:t>Laquelle des deux formes a une masse volumique plus grande?</a:t>
            </a:r>
            <a:endParaRPr lang="fr-CA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566" y="1628800"/>
            <a:ext cx="41529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41" y="4005064"/>
            <a:ext cx="370522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33056"/>
            <a:ext cx="40005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66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258175" cy="663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5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5045161" cy="702394"/>
          </a:xfrm>
        </p:spPr>
        <p:txBody>
          <a:bodyPr/>
          <a:lstStyle/>
          <a:p>
            <a:pPr marL="0" indent="0">
              <a:buNone/>
            </a:pPr>
            <a:r>
              <a:rPr lang="fr-CA" altLang="fr-FR" sz="3600" b="1" noProof="0" dirty="0" smtClean="0">
                <a:ea typeface="ＭＳ Ｐゴシック" pitchFamily="34" charset="-128"/>
              </a:rPr>
              <a:t>Quel est le volume?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714875" y="5000625"/>
            <a:ext cx="3714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CA" altLang="fr-FR" b="1" dirty="0">
                <a:solidFill>
                  <a:srgbClr val="002060"/>
                </a:solidFill>
              </a:rPr>
              <a:t>Le volume </a:t>
            </a:r>
            <a:r>
              <a:rPr lang="en-CA" altLang="fr-FR" b="1" dirty="0" err="1">
                <a:solidFill>
                  <a:srgbClr val="002060"/>
                </a:solidFill>
              </a:rPr>
              <a:t>est</a:t>
            </a:r>
            <a:r>
              <a:rPr lang="en-CA" altLang="fr-FR" b="1" dirty="0">
                <a:solidFill>
                  <a:srgbClr val="002060"/>
                </a:solidFill>
              </a:rPr>
              <a:t> </a:t>
            </a:r>
            <a:r>
              <a:rPr lang="en-CA" altLang="fr-FR" b="1" dirty="0" smtClean="0">
                <a:solidFill>
                  <a:srgbClr val="002060"/>
                </a:solidFill>
              </a:rPr>
              <a:t>21.7mL</a:t>
            </a:r>
            <a:r>
              <a:rPr lang="en-CA" altLang="fr-FR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169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Content Placeholder 2"/>
          <p:cNvSpPr>
            <a:spLocks noGrp="1"/>
          </p:cNvSpPr>
          <p:nvPr>
            <p:ph idx="1"/>
          </p:nvPr>
        </p:nvSpPr>
        <p:spPr>
          <a:xfrm>
            <a:off x="571500" y="1214438"/>
            <a:ext cx="8229600" cy="4389437"/>
          </a:xfrm>
        </p:spPr>
        <p:txBody>
          <a:bodyPr/>
          <a:lstStyle/>
          <a:p>
            <a:r>
              <a:rPr lang="fr-CA" altLang="fr-FR" sz="3600" b="1" noProof="0" dirty="0" smtClean="0">
                <a:ea typeface="ＭＳ Ｐゴシック" pitchFamily="34" charset="-128"/>
              </a:rPr>
              <a:t>Quel est le volume?</a:t>
            </a:r>
          </a:p>
        </p:txBody>
      </p:sp>
      <p:pic>
        <p:nvPicPr>
          <p:cNvPr id="38914" name="Picture 2" descr="http://www.uwplatt.edu/chemep/chem/chemscape/labdocs/catofp/measurea/volume/gradcyl/pic/003223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2143125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714500" y="3357563"/>
            <a:ext cx="5929313" cy="1462087"/>
            <a:chOff x="1714480" y="3357562"/>
            <a:chExt cx="5929354" cy="1461797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643570" y="3357562"/>
              <a:ext cx="2000264" cy="0"/>
            </a:xfrm>
            <a:prstGeom prst="line">
              <a:avLst/>
            </a:prstGeom>
            <a:ln w="317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750" name="Group 9"/>
            <p:cNvGrpSpPr>
              <a:grpSpLocks/>
            </p:cNvGrpSpPr>
            <p:nvPr/>
          </p:nvGrpSpPr>
          <p:grpSpPr bwMode="auto">
            <a:xfrm>
              <a:off x="1714480" y="3357562"/>
              <a:ext cx="3929090" cy="1461797"/>
              <a:chOff x="1214414" y="4000504"/>
              <a:chExt cx="3929090" cy="1461797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 flipV="1">
                <a:off x="2357422" y="4000504"/>
                <a:ext cx="2786082" cy="999927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752" name="TextBox 8"/>
              <p:cNvSpPr txBox="1">
                <a:spLocks noChangeArrowheads="1"/>
              </p:cNvSpPr>
              <p:nvPr/>
            </p:nvSpPr>
            <p:spPr bwMode="auto">
              <a:xfrm>
                <a:off x="1214414" y="5000636"/>
                <a:ext cx="200026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CA" altLang="fr-FR" b="1">
                    <a:solidFill>
                      <a:srgbClr val="FF0000"/>
                    </a:solidFill>
                  </a:rPr>
                  <a:t>Mesurer ici!</a:t>
                </a:r>
              </a:p>
            </p:txBody>
          </p:sp>
        </p:grpSp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714875" y="5000625"/>
            <a:ext cx="3714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CA" altLang="fr-FR" b="1">
                <a:solidFill>
                  <a:srgbClr val="002060"/>
                </a:solidFill>
              </a:rPr>
              <a:t>Le volume est 52,8 mL.</a:t>
            </a:r>
          </a:p>
        </p:txBody>
      </p:sp>
    </p:spTree>
    <p:extLst>
      <p:ext uri="{BB962C8B-B14F-4D97-AF65-F5344CB8AC3E}">
        <p14:creationId xmlns:p14="http://schemas.microsoft.com/office/powerpoint/2010/main" val="405082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La balance à fléau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hlinkClick r:id="rId2"/>
              </a:rPr>
              <a:t>Comment </a:t>
            </a:r>
            <a:r>
              <a:rPr lang="en-CA" dirty="0" err="1" smtClean="0">
                <a:hlinkClick r:id="rId2"/>
              </a:rPr>
              <a:t>l’utiliser</a:t>
            </a:r>
            <a:endParaRPr lang="en-CA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2365146"/>
            <a:ext cx="6192688" cy="3929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399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noProof="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266" name="Picture 2" descr="Image result for displacement method for volum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597" y="4437112"/>
            <a:ext cx="1994814" cy="225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07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displacement method for volum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505" y="2394271"/>
            <a:ext cx="3775566" cy="427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rock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0688"/>
            <a:ext cx="1548172" cy="154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fr-CA" altLang="fr-FR" sz="4600" b="1" noProof="0" dirty="0" smtClean="0">
                <a:ea typeface="ＭＳ Ｐゴシック" pitchFamily="34" charset="-128"/>
              </a:rPr>
              <a:t>Comment mesurer le volume des objets irréguliers? 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5112568" cy="449309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CA" altLang="fr-FR" b="1" noProof="0" dirty="0" smtClean="0">
                <a:ea typeface="ＭＳ Ｐゴシック" pitchFamily="34" charset="-128"/>
              </a:rPr>
              <a:t>Avec le Déplacement</a:t>
            </a:r>
            <a:endParaRPr lang="fr-CA" altLang="fr-FR" noProof="0" dirty="0" smtClean="0">
              <a:ea typeface="ＭＳ Ｐゴシック" pitchFamily="34" charset="-128"/>
            </a:endParaRPr>
          </a:p>
          <a:p>
            <a:pPr marL="495300" indent="-495300" eaLnBrk="1" hangingPunct="1">
              <a:buFont typeface="Wingdings 2" pitchFamily="18" charset="2"/>
              <a:buAutoNum type="arabicPeriod"/>
            </a:pPr>
            <a:r>
              <a:rPr lang="fr-CA" altLang="fr-FR" noProof="0" dirty="0" smtClean="0">
                <a:ea typeface="ＭＳ Ｐゴシック" pitchFamily="34" charset="-128"/>
              </a:rPr>
              <a:t>Mesure le volume de l</a:t>
            </a:r>
            <a:r>
              <a:rPr lang="fr-CA" altLang="en-US" noProof="0" dirty="0" smtClean="0">
                <a:ea typeface="ＭＳ Ｐゴシック" pitchFamily="34" charset="-128"/>
              </a:rPr>
              <a:t>’</a:t>
            </a:r>
            <a:r>
              <a:rPr lang="fr-CA" altLang="fr-FR" noProof="0" dirty="0" smtClean="0">
                <a:ea typeface="ＭＳ Ｐゴシック" pitchFamily="34" charset="-128"/>
              </a:rPr>
              <a:t>eau dans un cylindre gradué.</a:t>
            </a:r>
          </a:p>
          <a:p>
            <a:pPr marL="495300" indent="-495300" eaLnBrk="1" hangingPunct="1">
              <a:buFont typeface="Wingdings 2" pitchFamily="18" charset="2"/>
              <a:buNone/>
            </a:pPr>
            <a:endParaRPr lang="fr-CA" altLang="fr-FR" noProof="0" dirty="0" smtClean="0">
              <a:ea typeface="ＭＳ Ｐゴシック" pitchFamily="34" charset="-128"/>
            </a:endParaRPr>
          </a:p>
          <a:p>
            <a:pPr marL="495300" indent="-495300" eaLnBrk="1" hangingPunct="1">
              <a:buFont typeface="Wingdings 2" pitchFamily="18" charset="2"/>
              <a:buAutoNum type="arabicPeriod" startAt="2"/>
            </a:pPr>
            <a:r>
              <a:rPr lang="fr-CA" altLang="fr-FR" noProof="0" dirty="0" smtClean="0">
                <a:ea typeface="ＭＳ Ｐゴシック" pitchFamily="34" charset="-128"/>
              </a:rPr>
              <a:t>Place l</a:t>
            </a:r>
            <a:r>
              <a:rPr lang="fr-CA" altLang="ja-JP" noProof="0" dirty="0" smtClean="0">
                <a:ea typeface="ＭＳ Ｐゴシック" pitchFamily="34" charset="-128"/>
              </a:rPr>
              <a:t>’objet dans le cylindre gradué et on mesure le volume.  </a:t>
            </a:r>
          </a:p>
          <a:p>
            <a:pPr marL="495300" indent="-495300" eaLnBrk="1" hangingPunct="1">
              <a:buFont typeface="Wingdings 2" pitchFamily="18" charset="2"/>
              <a:buNone/>
            </a:pPr>
            <a:endParaRPr lang="fr-CA" altLang="fr-FR" noProof="0" dirty="0" smtClean="0">
              <a:ea typeface="ＭＳ Ｐゴシック" pitchFamily="34" charset="-128"/>
            </a:endParaRPr>
          </a:p>
          <a:p>
            <a:pPr marL="495300" indent="-495300" eaLnBrk="1" hangingPunct="1">
              <a:buFont typeface="Wingdings 2" pitchFamily="18" charset="2"/>
              <a:buAutoNum type="arabicPeriod" startAt="3"/>
            </a:pPr>
            <a:r>
              <a:rPr lang="fr-CA" altLang="fr-FR" noProof="0" dirty="0" smtClean="0">
                <a:ea typeface="ＭＳ Ｐゴシック" pitchFamily="34" charset="-128"/>
              </a:rPr>
              <a:t>Pour déterminer le volume de l</a:t>
            </a:r>
            <a:r>
              <a:rPr lang="fr-CA" altLang="ja-JP" noProof="0" dirty="0" smtClean="0">
                <a:ea typeface="ＭＳ Ｐゴシック" pitchFamily="34" charset="-128"/>
              </a:rPr>
              <a:t>’objet, on soustrait, (volume objet + eau)  –  (volume d’eau)</a:t>
            </a:r>
            <a:endParaRPr lang="fr-CA" altLang="fr-FR" noProof="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21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fr-CA" sz="400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Pourquoi peut-on flotter comme ceci dans la Mer Morte (Dead </a:t>
            </a:r>
            <a:r>
              <a:rPr lang="fr-CA" sz="4000" noProof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Sea</a:t>
            </a:r>
            <a:r>
              <a:rPr lang="fr-CA" sz="400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)? </a:t>
            </a:r>
            <a:br>
              <a:rPr lang="fr-CA" sz="400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fr-CA" sz="3200" i="1" noProof="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**Indice:  Il y a </a:t>
            </a:r>
            <a:r>
              <a:rPr lang="fr-CA" sz="3200" i="1" noProof="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beacoup</a:t>
            </a:r>
            <a:r>
              <a:rPr lang="fr-CA" sz="3200" i="1" noProof="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de sel dans la Mer Morte</a:t>
            </a:r>
            <a:r>
              <a:rPr lang="fr-CA" sz="3200" noProof="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… </a:t>
            </a:r>
            <a:endParaRPr lang="fr-CA" sz="3200" noProof="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90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CA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2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b="1" noProof="0" dirty="0" smtClean="0">
                <a:solidFill>
                  <a:schemeClr val="tx2"/>
                </a:solidFill>
              </a:rPr>
              <a:t>Flotter ou Couler?</a:t>
            </a:r>
            <a:endParaRPr lang="fr-CA" b="1" noProof="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altLang="fr-FR" u="sng" noProof="0" dirty="0" smtClean="0">
                <a:ea typeface="ＭＳ Ｐゴシック" pitchFamily="34" charset="-128"/>
              </a:rPr>
              <a:t>L</a:t>
            </a:r>
            <a:r>
              <a:rPr lang="fr-CA" altLang="ja-JP" u="sng" noProof="0" dirty="0" smtClean="0">
                <a:ea typeface="ＭＳ Ｐゴシック" pitchFamily="34" charset="-128"/>
              </a:rPr>
              <a:t>’eau</a:t>
            </a:r>
            <a:r>
              <a:rPr lang="fr-CA" altLang="ja-JP" noProof="0" dirty="0" smtClean="0">
                <a:ea typeface="ＭＳ Ｐゴシック" pitchFamily="34" charset="-128"/>
              </a:rPr>
              <a:t> a une densité de …</a:t>
            </a:r>
          </a:p>
          <a:p>
            <a:pPr marL="0" indent="0">
              <a:buNone/>
            </a:pPr>
            <a:r>
              <a:rPr lang="fr-CA" altLang="ja-JP" noProof="0" dirty="0" smtClean="0">
                <a:ea typeface="ＭＳ Ｐゴシック" pitchFamily="34" charset="-128"/>
              </a:rPr>
              <a:t>			</a:t>
            </a:r>
            <a:r>
              <a:rPr lang="fr-CA" altLang="ja-JP" u="sng" noProof="0" dirty="0" smtClean="0">
                <a:ea typeface="ＭＳ Ｐゴシック" pitchFamily="34" charset="-128"/>
              </a:rPr>
              <a:t>1.00 g/</a:t>
            </a:r>
            <a:r>
              <a:rPr lang="fr-CA" altLang="ja-JP" u="sng" noProof="0" dirty="0" err="1" smtClean="0">
                <a:ea typeface="ＭＳ Ｐゴシック" pitchFamily="34" charset="-128"/>
              </a:rPr>
              <a:t>mL</a:t>
            </a:r>
            <a:endParaRPr lang="fr-CA" altLang="ja-JP" noProof="0" dirty="0" smtClean="0">
              <a:ea typeface="ＭＳ Ｐゴシック" pitchFamily="34" charset="-128"/>
            </a:endParaRPr>
          </a:p>
          <a:p>
            <a:pPr>
              <a:buNone/>
            </a:pPr>
            <a:r>
              <a:rPr lang="fr-CA" altLang="fr-FR" noProof="0" dirty="0" smtClean="0">
                <a:ea typeface="ＭＳ Ｐゴシック" pitchFamily="34" charset="-128"/>
              </a:rPr>
              <a:t> </a:t>
            </a:r>
          </a:p>
          <a:p>
            <a:pPr>
              <a:buNone/>
            </a:pPr>
            <a:r>
              <a:rPr lang="fr-CA" altLang="fr-FR" noProof="0" dirty="0" smtClean="0">
                <a:ea typeface="ＭＳ Ｐゴシック" pitchFamily="34" charset="-128"/>
              </a:rPr>
              <a:t>Si la densité d</a:t>
            </a:r>
            <a:r>
              <a:rPr lang="fr-CA" altLang="ja-JP" noProof="0" dirty="0" smtClean="0">
                <a:ea typeface="ＭＳ Ｐゴシック" pitchFamily="34" charset="-128"/>
              </a:rPr>
              <a:t>’une substance est </a:t>
            </a:r>
            <a:r>
              <a:rPr lang="fr-CA" altLang="ja-JP" u="sng" noProof="0" dirty="0" smtClean="0">
                <a:ea typeface="ＭＳ Ｐゴシック" pitchFamily="34" charset="-128"/>
              </a:rPr>
              <a:t>moins que 1.00 g/</a:t>
            </a:r>
            <a:r>
              <a:rPr lang="fr-CA" altLang="ja-JP" u="sng" noProof="0" dirty="0" err="1" smtClean="0">
                <a:ea typeface="ＭＳ Ｐゴシック" pitchFamily="34" charset="-128"/>
              </a:rPr>
              <a:t>mL</a:t>
            </a:r>
            <a:r>
              <a:rPr lang="fr-CA" altLang="ja-JP" noProof="0" dirty="0" smtClean="0">
                <a:ea typeface="ＭＳ Ｐゴシック" pitchFamily="34" charset="-128"/>
              </a:rPr>
              <a:t>, elle va </a:t>
            </a:r>
            <a:r>
              <a:rPr lang="fr-CA" altLang="ja-JP" u="sng" noProof="0" dirty="0" smtClean="0">
                <a:ea typeface="ＭＳ Ｐゴシック" pitchFamily="34" charset="-128"/>
              </a:rPr>
              <a:t>flotter</a:t>
            </a:r>
            <a:r>
              <a:rPr lang="fr-CA" altLang="ja-JP" noProof="0" dirty="0" smtClean="0">
                <a:ea typeface="ＭＳ Ｐゴシック" pitchFamily="34" charset="-128"/>
              </a:rPr>
              <a:t> sur l’eau.  </a:t>
            </a:r>
          </a:p>
          <a:p>
            <a:pPr>
              <a:buNone/>
            </a:pPr>
            <a:endParaRPr lang="fr-CA" altLang="ja-JP" noProof="0" dirty="0" smtClean="0">
              <a:ea typeface="ＭＳ Ｐゴシック" pitchFamily="34" charset="-128"/>
            </a:endParaRPr>
          </a:p>
          <a:p>
            <a:pPr>
              <a:buNone/>
            </a:pPr>
            <a:r>
              <a:rPr lang="fr-CA" altLang="fr-FR" noProof="0" dirty="0" smtClean="0">
                <a:ea typeface="ＭＳ Ｐゴシック" pitchFamily="34" charset="-128"/>
              </a:rPr>
              <a:t>Si la densité d</a:t>
            </a:r>
            <a:r>
              <a:rPr lang="fr-CA" altLang="ja-JP" noProof="0" dirty="0" smtClean="0">
                <a:ea typeface="ＭＳ Ｐゴシック" pitchFamily="34" charset="-128"/>
              </a:rPr>
              <a:t>’une substance est </a:t>
            </a:r>
            <a:r>
              <a:rPr lang="fr-CA" altLang="ja-JP" u="sng" noProof="0" dirty="0" smtClean="0">
                <a:ea typeface="ＭＳ Ｐゴシック" pitchFamily="34" charset="-128"/>
              </a:rPr>
              <a:t>plus que 1.00g/</a:t>
            </a:r>
            <a:r>
              <a:rPr lang="fr-CA" altLang="ja-JP" u="sng" noProof="0" dirty="0" err="1" smtClean="0">
                <a:ea typeface="ＭＳ Ｐゴシック" pitchFamily="34" charset="-128"/>
              </a:rPr>
              <a:t>mL</a:t>
            </a:r>
            <a:r>
              <a:rPr lang="fr-CA" altLang="ja-JP" noProof="0" dirty="0" smtClean="0">
                <a:ea typeface="ＭＳ Ｐゴシック" pitchFamily="34" charset="-128"/>
              </a:rPr>
              <a:t>, elle va </a:t>
            </a:r>
            <a:r>
              <a:rPr lang="fr-CA" altLang="ja-JP" u="sng" noProof="0" dirty="0" smtClean="0">
                <a:ea typeface="ＭＳ Ｐゴシック" pitchFamily="34" charset="-128"/>
              </a:rPr>
              <a:t>couler</a:t>
            </a:r>
            <a:r>
              <a:rPr lang="fr-CA" altLang="ja-JP" noProof="0" dirty="0" smtClean="0">
                <a:ea typeface="ＭＳ Ｐゴシック" pitchFamily="34" charset="-128"/>
              </a:rPr>
              <a:t> dans l’eau. </a:t>
            </a:r>
          </a:p>
          <a:p>
            <a:endParaRPr lang="fr-CA" noProof="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980728"/>
            <a:ext cx="26098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485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3" y="1000125"/>
            <a:ext cx="8229600" cy="4389438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fr-CA" altLang="fr-FR" i="1" noProof="0" dirty="0" smtClean="0">
                <a:ea typeface="ＭＳ Ｐゴシック" pitchFamily="34" charset="-128"/>
              </a:rPr>
              <a:t>exemples:  </a:t>
            </a:r>
          </a:p>
          <a:p>
            <a:pPr eaLnBrk="1" hangingPunct="1">
              <a:buFont typeface="Wingdings 2" pitchFamily="18" charset="2"/>
              <a:buNone/>
            </a:pPr>
            <a:endParaRPr lang="fr-CA" altLang="fr-FR" i="1" noProof="0" dirty="0" smtClean="0">
              <a:ea typeface="ＭＳ Ｐゴシック" pitchFamily="34" charset="-128"/>
            </a:endParaRPr>
          </a:p>
          <a:p>
            <a:pPr eaLnBrk="1" hangingPunct="1">
              <a:buFont typeface="Calibri" pitchFamily="34" charset="0"/>
              <a:buAutoNum type="arabicPeriod"/>
            </a:pPr>
            <a:r>
              <a:rPr lang="fr-CA" altLang="fr-FR" noProof="0" dirty="0" smtClean="0">
                <a:ea typeface="ＭＳ Ｐゴシック" pitchFamily="34" charset="-128"/>
              </a:rPr>
              <a:t>Une substance a une densité de 5,23 g/</a:t>
            </a:r>
            <a:r>
              <a:rPr lang="fr-CA" altLang="fr-FR" noProof="0" dirty="0" err="1" smtClean="0">
                <a:ea typeface="ＭＳ Ｐゴシック" pitchFamily="34" charset="-128"/>
              </a:rPr>
              <a:t>mL</a:t>
            </a:r>
            <a:r>
              <a:rPr lang="fr-CA" altLang="fr-FR" noProof="0" dirty="0" smtClean="0">
                <a:ea typeface="ＭＳ Ｐゴシック" pitchFamily="34" charset="-128"/>
              </a:rPr>
              <a:t>.  Est-ce qu</a:t>
            </a:r>
            <a:r>
              <a:rPr lang="fr-CA" altLang="en-US" noProof="0" dirty="0" smtClean="0">
                <a:ea typeface="ＭＳ Ｐゴシック" pitchFamily="34" charset="-128"/>
              </a:rPr>
              <a:t>’</a:t>
            </a:r>
            <a:r>
              <a:rPr lang="fr-CA" altLang="fr-FR" noProof="0" dirty="0" smtClean="0">
                <a:ea typeface="ＭＳ Ｐゴシック" pitchFamily="34" charset="-128"/>
              </a:rPr>
              <a:t>il va flotter ou couler dans l</a:t>
            </a:r>
            <a:r>
              <a:rPr lang="fr-CA" altLang="en-US" noProof="0" dirty="0" smtClean="0">
                <a:ea typeface="ＭＳ Ｐゴシック" pitchFamily="34" charset="-128"/>
              </a:rPr>
              <a:t>’</a:t>
            </a:r>
            <a:r>
              <a:rPr lang="fr-CA" altLang="fr-FR" noProof="0" dirty="0" smtClean="0">
                <a:ea typeface="ＭＳ Ｐゴシック" pitchFamily="34" charset="-128"/>
              </a:rPr>
              <a:t>eau?</a:t>
            </a:r>
          </a:p>
          <a:p>
            <a:pPr eaLnBrk="1" hangingPunct="1">
              <a:buFont typeface="Wingdings 2" pitchFamily="18" charset="2"/>
              <a:buNone/>
            </a:pPr>
            <a:r>
              <a:rPr lang="fr-CA" altLang="fr-FR" noProof="0" dirty="0" smtClean="0">
                <a:ea typeface="ＭＳ Ｐゴシック" pitchFamily="34" charset="-128"/>
              </a:rPr>
              <a:t>  </a:t>
            </a:r>
          </a:p>
          <a:p>
            <a:pPr eaLnBrk="1" hangingPunct="1">
              <a:buFont typeface="Calibri" pitchFamily="34" charset="0"/>
              <a:buAutoNum type="arabicPeriod" startAt="2"/>
            </a:pPr>
            <a:r>
              <a:rPr lang="fr-CA" altLang="fr-FR" noProof="0" dirty="0" smtClean="0">
                <a:ea typeface="ＭＳ Ｐゴシック" pitchFamily="34" charset="-128"/>
              </a:rPr>
              <a:t>Une substance a une densité de 0,87 g/</a:t>
            </a:r>
            <a:r>
              <a:rPr lang="fr-CA" altLang="fr-FR" noProof="0" dirty="0" err="1" smtClean="0">
                <a:ea typeface="ＭＳ Ｐゴシック" pitchFamily="34" charset="-128"/>
              </a:rPr>
              <a:t>mL</a:t>
            </a:r>
            <a:r>
              <a:rPr lang="fr-CA" altLang="fr-FR" noProof="0" dirty="0" smtClean="0">
                <a:ea typeface="ＭＳ Ｐゴシック" pitchFamily="34" charset="-128"/>
              </a:rPr>
              <a:t>.  Est-ce qu</a:t>
            </a:r>
            <a:r>
              <a:rPr lang="fr-CA" altLang="en-US" noProof="0" dirty="0" smtClean="0">
                <a:ea typeface="ＭＳ Ｐゴシック" pitchFamily="34" charset="-128"/>
              </a:rPr>
              <a:t>’</a:t>
            </a:r>
            <a:r>
              <a:rPr lang="fr-CA" altLang="fr-FR" noProof="0" dirty="0" smtClean="0">
                <a:ea typeface="ＭＳ Ｐゴシック" pitchFamily="34" charset="-128"/>
              </a:rPr>
              <a:t>il va flotter ou couler dans l</a:t>
            </a:r>
            <a:r>
              <a:rPr lang="fr-CA" altLang="en-US" noProof="0" dirty="0" smtClean="0">
                <a:ea typeface="ＭＳ Ｐゴシック" pitchFamily="34" charset="-128"/>
              </a:rPr>
              <a:t>’</a:t>
            </a:r>
            <a:r>
              <a:rPr lang="fr-CA" altLang="fr-FR" noProof="0" dirty="0" smtClean="0">
                <a:ea typeface="ＭＳ Ｐゴシック" pitchFamily="34" charset="-128"/>
              </a:rPr>
              <a:t>eau?</a:t>
            </a:r>
          </a:p>
          <a:p>
            <a:pPr eaLnBrk="1" hangingPunct="1">
              <a:buFont typeface="Wingdings 2" pitchFamily="18" charset="2"/>
              <a:buNone/>
            </a:pPr>
            <a:endParaRPr lang="fr-CA" altLang="fr-FR" noProof="0" dirty="0" smtClean="0">
              <a:ea typeface="ＭＳ Ｐゴシック" pitchFamily="34" charset="-128"/>
            </a:endParaRPr>
          </a:p>
          <a:p>
            <a:pPr eaLnBrk="1" hangingPunct="1">
              <a:buFont typeface="Calibri" pitchFamily="34" charset="0"/>
              <a:buAutoNum type="arabicPeriod" startAt="3"/>
            </a:pPr>
            <a:r>
              <a:rPr lang="fr-CA" altLang="fr-FR" noProof="0" dirty="0" smtClean="0">
                <a:ea typeface="ＭＳ Ｐゴシック" pitchFamily="34" charset="-128"/>
              </a:rPr>
              <a:t>Une substance a une densité de 1,20 g/</a:t>
            </a:r>
            <a:r>
              <a:rPr lang="fr-CA" altLang="fr-FR" noProof="0" dirty="0" err="1" smtClean="0">
                <a:ea typeface="ＭＳ Ｐゴシック" pitchFamily="34" charset="-128"/>
              </a:rPr>
              <a:t>mL</a:t>
            </a:r>
            <a:r>
              <a:rPr lang="fr-CA" altLang="fr-FR" noProof="0" dirty="0" smtClean="0">
                <a:ea typeface="ＭＳ Ｐゴシック" pitchFamily="34" charset="-128"/>
              </a:rPr>
              <a:t>.  Est-ce qu</a:t>
            </a:r>
            <a:r>
              <a:rPr lang="fr-CA" altLang="en-US" noProof="0" dirty="0" smtClean="0">
                <a:ea typeface="ＭＳ Ｐゴシック" pitchFamily="34" charset="-128"/>
              </a:rPr>
              <a:t>’</a:t>
            </a:r>
            <a:r>
              <a:rPr lang="fr-CA" altLang="fr-FR" noProof="0" dirty="0" smtClean="0">
                <a:ea typeface="ＭＳ Ｐゴシック" pitchFamily="34" charset="-128"/>
              </a:rPr>
              <a:t>il va flotter ou couler dan l</a:t>
            </a:r>
            <a:r>
              <a:rPr lang="fr-CA" altLang="en-US" noProof="0" dirty="0" smtClean="0">
                <a:ea typeface="ＭＳ Ｐゴシック" pitchFamily="34" charset="-128"/>
              </a:rPr>
              <a:t>’</a:t>
            </a:r>
            <a:r>
              <a:rPr lang="fr-CA" altLang="fr-FR" noProof="0" dirty="0" smtClean="0">
                <a:ea typeface="ＭＳ Ｐゴシック" pitchFamily="34" charset="-128"/>
              </a:rPr>
              <a:t>eau?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516216" y="2610831"/>
            <a:ext cx="1785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CA" altLang="fr-FR" b="1" dirty="0" err="1">
                <a:solidFill>
                  <a:srgbClr val="FF0000"/>
                </a:solidFill>
              </a:rPr>
              <a:t>COULER</a:t>
            </a:r>
            <a:endParaRPr lang="en-CA" altLang="fr-FR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516216" y="3933056"/>
            <a:ext cx="1785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CA" altLang="fr-FR" b="1" dirty="0" err="1">
                <a:solidFill>
                  <a:srgbClr val="FF0000"/>
                </a:solidFill>
              </a:rPr>
              <a:t>FLOTTER</a:t>
            </a:r>
            <a:endParaRPr lang="en-CA" altLang="fr-FR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516215" y="5374481"/>
            <a:ext cx="1785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CA" altLang="fr-FR" b="1" dirty="0" err="1">
                <a:solidFill>
                  <a:srgbClr val="FF0000"/>
                </a:solidFill>
              </a:rPr>
              <a:t>COULER</a:t>
            </a:r>
            <a:endParaRPr lang="en-CA" alt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92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 smtClean="0"/>
              <a:t>Les mesure!</a:t>
            </a:r>
            <a:endParaRPr lang="fr-CA" noProof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6149357" cy="379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5576" y="5693533"/>
            <a:ext cx="7876772" cy="646331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fr-CA" altLang="fr-FR" sz="3600" b="1" noProof="0" dirty="0" smtClean="0">
                <a:ea typeface="ＭＳ Ｐゴシック" pitchFamily="34" charset="-128"/>
              </a:rPr>
              <a:t>Il faut toujours estimer le dernier chiffre</a:t>
            </a:r>
          </a:p>
        </p:txBody>
      </p:sp>
    </p:spTree>
    <p:extLst>
      <p:ext uri="{BB962C8B-B14F-4D97-AF65-F5344CB8AC3E}">
        <p14:creationId xmlns:p14="http://schemas.microsoft.com/office/powerpoint/2010/main" val="201138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67" y="3686810"/>
            <a:ext cx="6352509" cy="30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 b="1" noProof="0" dirty="0" smtClean="0">
                <a:ea typeface="ＭＳ Ｐゴシック" pitchFamily="34" charset="-128"/>
              </a:rPr>
              <a:t>La règle</a:t>
            </a:r>
            <a:endParaRPr lang="fr-CA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altLang="fr-FR" noProof="0" dirty="0" smtClean="0">
                <a:ea typeface="ＭＳ Ｐゴシック" pitchFamily="34" charset="-128"/>
              </a:rPr>
              <a:t>Estimer à </a:t>
            </a:r>
            <a:r>
              <a:rPr lang="fr-CA" altLang="fr-FR" u="sng" noProof="0" dirty="0" smtClean="0">
                <a:ea typeface="ＭＳ Ｐゴシック" pitchFamily="34" charset="-128"/>
              </a:rPr>
              <a:t>deux places </a:t>
            </a:r>
            <a:r>
              <a:rPr lang="fr-CA" altLang="fr-FR" noProof="0" dirty="0" smtClean="0">
                <a:ea typeface="ＭＳ Ｐゴシック" pitchFamily="34" charset="-128"/>
              </a:rPr>
              <a:t>après la virgule </a:t>
            </a:r>
          </a:p>
          <a:p>
            <a:r>
              <a:rPr lang="fr-CA" altLang="fr-FR" dirty="0" smtClean="0">
                <a:ea typeface="ＭＳ Ｐゴシック" pitchFamily="34" charset="-128"/>
              </a:rPr>
              <a:t>Quelle est la longueur?</a:t>
            </a:r>
          </a:p>
          <a:p>
            <a:pPr marL="0" indent="0">
              <a:buNone/>
            </a:pPr>
            <a:r>
              <a:rPr lang="fr-CA" altLang="fr-FR" noProof="0" dirty="0">
                <a:ea typeface="ＭＳ Ｐゴシック" pitchFamily="34" charset="-128"/>
              </a:rPr>
              <a:t>	</a:t>
            </a:r>
            <a:r>
              <a:rPr lang="fr-CA" altLang="fr-FR" noProof="0" dirty="0" smtClean="0">
                <a:ea typeface="ＭＳ Ｐゴシック" pitchFamily="34" charset="-128"/>
              </a:rPr>
              <a:t>				2.39 cm</a:t>
            </a:r>
          </a:p>
          <a:p>
            <a:endParaRPr lang="fr-CA" noProof="0" dirty="0"/>
          </a:p>
        </p:txBody>
      </p:sp>
      <p:grpSp>
        <p:nvGrpSpPr>
          <p:cNvPr id="22" name="Group 21"/>
          <p:cNvGrpSpPr/>
          <p:nvPr/>
        </p:nvGrpSpPr>
        <p:grpSpPr>
          <a:xfrm>
            <a:off x="4355976" y="3212976"/>
            <a:ext cx="936104" cy="473834"/>
            <a:chOff x="4355976" y="3212976"/>
            <a:chExt cx="936104" cy="473834"/>
          </a:xfrm>
        </p:grpSpPr>
        <p:sp>
          <p:nvSpPr>
            <p:cNvPr id="7" name="TextBox 6"/>
            <p:cNvSpPr txBox="1"/>
            <p:nvPr/>
          </p:nvSpPr>
          <p:spPr>
            <a:xfrm>
              <a:off x="4355976" y="3317478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err="1" smtClean="0">
                  <a:solidFill>
                    <a:srgbClr val="FF0000"/>
                  </a:solidFill>
                </a:rPr>
                <a:t>numéro</a:t>
              </a:r>
              <a:endParaRPr lang="en-CA" dirty="0">
                <a:solidFill>
                  <a:srgbClr val="FF0000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5076056" y="3212976"/>
              <a:ext cx="144016" cy="21638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5076056" y="3317478"/>
            <a:ext cx="936104" cy="768886"/>
            <a:chOff x="5076056" y="3317478"/>
            <a:chExt cx="936104" cy="768886"/>
          </a:xfrm>
        </p:grpSpPr>
        <p:sp>
          <p:nvSpPr>
            <p:cNvPr id="12" name="TextBox 11"/>
            <p:cNvSpPr txBox="1"/>
            <p:nvPr/>
          </p:nvSpPr>
          <p:spPr>
            <a:xfrm>
              <a:off x="5076056" y="3717032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err="1" smtClean="0">
                  <a:solidFill>
                    <a:srgbClr val="FF0000"/>
                  </a:solidFill>
                </a:rPr>
                <a:t>lignes</a:t>
              </a:r>
              <a:endParaRPr lang="en-CA" dirty="0">
                <a:solidFill>
                  <a:srgbClr val="FF0000"/>
                </a:solidFill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V="1">
              <a:off x="5444480" y="3317478"/>
              <a:ext cx="63624" cy="43504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5796136" y="3317478"/>
            <a:ext cx="1314656" cy="758210"/>
            <a:chOff x="5796136" y="3317478"/>
            <a:chExt cx="1314656" cy="758210"/>
          </a:xfrm>
        </p:grpSpPr>
        <p:sp>
          <p:nvSpPr>
            <p:cNvPr id="13" name="TextBox 12"/>
            <p:cNvSpPr txBox="1"/>
            <p:nvPr/>
          </p:nvSpPr>
          <p:spPr>
            <a:xfrm>
              <a:off x="6012160" y="3429357"/>
              <a:ext cx="10986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smtClean="0">
                  <a:solidFill>
                    <a:srgbClr val="FF0000"/>
                  </a:solidFill>
                </a:rPr>
                <a:t>entre les </a:t>
              </a:r>
              <a:r>
                <a:rPr lang="en-CA" dirty="0" err="1" smtClean="0">
                  <a:solidFill>
                    <a:srgbClr val="FF0000"/>
                  </a:solidFill>
                </a:rPr>
                <a:t>lignes</a:t>
              </a:r>
              <a:endParaRPr lang="en-CA" dirty="0">
                <a:solidFill>
                  <a:srgbClr val="FF0000"/>
                </a:solidFill>
              </a:endParaRPr>
            </a:p>
          </p:txBody>
        </p:sp>
        <p:cxnSp>
          <p:nvCxnSpPr>
            <p:cNvPr id="21" name="Straight Arrow Connector 20"/>
            <p:cNvCxnSpPr>
              <a:stCxn id="13" idx="1"/>
            </p:cNvCxnSpPr>
            <p:nvPr/>
          </p:nvCxnSpPr>
          <p:spPr>
            <a:xfrm flipH="1" flipV="1">
              <a:off x="5796136" y="3317478"/>
              <a:ext cx="216024" cy="43504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5770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04" y="3686810"/>
            <a:ext cx="6309956" cy="3009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 b="1" noProof="0" dirty="0" smtClean="0">
                <a:ea typeface="ＭＳ Ｐゴシック" pitchFamily="34" charset="-128"/>
              </a:rPr>
              <a:t>La règle</a:t>
            </a:r>
            <a:endParaRPr lang="fr-CA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altLang="fr-FR" noProof="0" dirty="0" smtClean="0">
                <a:ea typeface="ＭＳ Ｐゴシック" pitchFamily="34" charset="-128"/>
              </a:rPr>
              <a:t>Estimer à </a:t>
            </a:r>
            <a:r>
              <a:rPr lang="fr-CA" altLang="fr-FR" u="sng" noProof="0" dirty="0" smtClean="0">
                <a:ea typeface="ＭＳ Ｐゴシック" pitchFamily="34" charset="-128"/>
              </a:rPr>
              <a:t>deux places </a:t>
            </a:r>
            <a:r>
              <a:rPr lang="fr-CA" altLang="fr-FR" noProof="0" dirty="0" smtClean="0">
                <a:ea typeface="ＭＳ Ｐゴシック" pitchFamily="34" charset="-128"/>
              </a:rPr>
              <a:t>après la virgule </a:t>
            </a:r>
          </a:p>
          <a:p>
            <a:r>
              <a:rPr lang="fr-CA" altLang="fr-FR" dirty="0" smtClean="0">
                <a:ea typeface="ＭＳ Ｐゴシック" pitchFamily="34" charset="-128"/>
              </a:rPr>
              <a:t>Quelle est la longueur?</a:t>
            </a:r>
          </a:p>
          <a:p>
            <a:pPr marL="0" indent="0">
              <a:buNone/>
            </a:pPr>
            <a:r>
              <a:rPr lang="fr-CA" altLang="fr-FR" noProof="0" dirty="0">
                <a:ea typeface="ＭＳ Ｐゴシック" pitchFamily="34" charset="-128"/>
              </a:rPr>
              <a:t>	</a:t>
            </a:r>
            <a:r>
              <a:rPr lang="fr-CA" altLang="fr-FR" noProof="0" dirty="0" smtClean="0">
                <a:ea typeface="ＭＳ Ｐゴシック" pitchFamily="34" charset="-128"/>
              </a:rPr>
              <a:t>				1.65 cm</a:t>
            </a:r>
          </a:p>
          <a:p>
            <a:endParaRPr lang="fr-CA" noProof="0" dirty="0"/>
          </a:p>
        </p:txBody>
      </p:sp>
      <p:grpSp>
        <p:nvGrpSpPr>
          <p:cNvPr id="22" name="Group 21"/>
          <p:cNvGrpSpPr/>
          <p:nvPr/>
        </p:nvGrpSpPr>
        <p:grpSpPr>
          <a:xfrm>
            <a:off x="4355976" y="3212976"/>
            <a:ext cx="936104" cy="473834"/>
            <a:chOff x="4355976" y="3212976"/>
            <a:chExt cx="936104" cy="473834"/>
          </a:xfrm>
        </p:grpSpPr>
        <p:sp>
          <p:nvSpPr>
            <p:cNvPr id="7" name="TextBox 6"/>
            <p:cNvSpPr txBox="1"/>
            <p:nvPr/>
          </p:nvSpPr>
          <p:spPr>
            <a:xfrm>
              <a:off x="4355976" y="3317478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err="1" smtClean="0">
                  <a:solidFill>
                    <a:srgbClr val="FF0000"/>
                  </a:solidFill>
                </a:rPr>
                <a:t>numéro</a:t>
              </a:r>
              <a:endParaRPr lang="en-CA" dirty="0">
                <a:solidFill>
                  <a:srgbClr val="FF0000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5076056" y="3212976"/>
              <a:ext cx="144016" cy="21638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5076056" y="3317478"/>
            <a:ext cx="936104" cy="768886"/>
            <a:chOff x="5076056" y="3317478"/>
            <a:chExt cx="936104" cy="768886"/>
          </a:xfrm>
        </p:grpSpPr>
        <p:sp>
          <p:nvSpPr>
            <p:cNvPr id="12" name="TextBox 11"/>
            <p:cNvSpPr txBox="1"/>
            <p:nvPr/>
          </p:nvSpPr>
          <p:spPr>
            <a:xfrm>
              <a:off x="5076056" y="3717032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err="1" smtClean="0">
                  <a:solidFill>
                    <a:srgbClr val="FF0000"/>
                  </a:solidFill>
                </a:rPr>
                <a:t>lignes</a:t>
              </a:r>
              <a:endParaRPr lang="en-CA" dirty="0">
                <a:solidFill>
                  <a:srgbClr val="FF0000"/>
                </a:solidFill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V="1">
              <a:off x="5444480" y="3317478"/>
              <a:ext cx="63624" cy="43504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5796136" y="3317478"/>
            <a:ext cx="1314656" cy="758210"/>
            <a:chOff x="5796136" y="3317478"/>
            <a:chExt cx="1314656" cy="758210"/>
          </a:xfrm>
        </p:grpSpPr>
        <p:sp>
          <p:nvSpPr>
            <p:cNvPr id="13" name="TextBox 12"/>
            <p:cNvSpPr txBox="1"/>
            <p:nvPr/>
          </p:nvSpPr>
          <p:spPr>
            <a:xfrm>
              <a:off x="6012160" y="3429357"/>
              <a:ext cx="10986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smtClean="0">
                  <a:solidFill>
                    <a:srgbClr val="FF0000"/>
                  </a:solidFill>
                </a:rPr>
                <a:t>entre les </a:t>
              </a:r>
              <a:r>
                <a:rPr lang="en-CA" dirty="0" err="1" smtClean="0">
                  <a:solidFill>
                    <a:srgbClr val="FF0000"/>
                  </a:solidFill>
                </a:rPr>
                <a:t>lignes</a:t>
              </a:r>
              <a:endParaRPr lang="en-CA" dirty="0">
                <a:solidFill>
                  <a:srgbClr val="FF0000"/>
                </a:solidFill>
              </a:endParaRPr>
            </a:p>
          </p:txBody>
        </p:sp>
        <p:cxnSp>
          <p:nvCxnSpPr>
            <p:cNvPr id="21" name="Straight Arrow Connector 20"/>
            <p:cNvCxnSpPr>
              <a:stCxn id="13" idx="1"/>
            </p:cNvCxnSpPr>
            <p:nvPr/>
          </p:nvCxnSpPr>
          <p:spPr>
            <a:xfrm flipH="1" flipV="1">
              <a:off x="5796136" y="3317478"/>
              <a:ext cx="216024" cy="43504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7143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1143000"/>
          </a:xfrm>
        </p:spPr>
        <p:txBody>
          <a:bodyPr/>
          <a:lstStyle/>
          <a:p>
            <a:pPr eaLnBrk="1" hangingPunct="1"/>
            <a:r>
              <a:rPr lang="fr-CA" altLang="fr-FR" b="1" noProof="0" dirty="0" smtClean="0">
                <a:ea typeface="ＭＳ Ｐゴシック" pitchFamily="34" charset="-128"/>
              </a:rPr>
              <a:t>Le cylindre gradué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71500" y="1571625"/>
            <a:ext cx="8229600" cy="4389438"/>
          </a:xfrm>
        </p:spPr>
        <p:txBody>
          <a:bodyPr/>
          <a:lstStyle/>
          <a:p>
            <a:pPr eaLnBrk="1" hangingPunct="1"/>
            <a:r>
              <a:rPr lang="fr-CA" altLang="fr-FR" dirty="0" smtClean="0">
                <a:ea typeface="ＭＳ Ｐゴシック" pitchFamily="34" charset="-128"/>
              </a:rPr>
              <a:t>Mesurer  au niveau de l</a:t>
            </a:r>
            <a:r>
              <a:rPr lang="fr-CA" altLang="en-US" dirty="0" smtClean="0">
                <a:ea typeface="ＭＳ Ｐゴシック" pitchFamily="34" charset="-128"/>
              </a:rPr>
              <a:t>’</a:t>
            </a:r>
            <a:r>
              <a:rPr lang="fr-CA" altLang="fr-FR" dirty="0" smtClean="0">
                <a:ea typeface="ＭＳ Ｐゴシック" pitchFamily="34" charset="-128"/>
              </a:rPr>
              <a:t>œil</a:t>
            </a:r>
          </a:p>
          <a:p>
            <a:pPr eaLnBrk="1" hangingPunct="1"/>
            <a:r>
              <a:rPr lang="fr-CA" altLang="fr-FR" dirty="0" smtClean="0">
                <a:ea typeface="ＭＳ Ｐゴシック" pitchFamily="34" charset="-128"/>
              </a:rPr>
              <a:t>Mesurer  au bas du ménisque</a:t>
            </a:r>
          </a:p>
          <a:p>
            <a:pPr eaLnBrk="1" hangingPunct="1"/>
            <a:r>
              <a:rPr lang="fr-CA" altLang="fr-FR" dirty="0" smtClean="0">
                <a:ea typeface="ＭＳ Ｐゴシック" pitchFamily="34" charset="-128"/>
              </a:rPr>
              <a:t>Estimer le dernier chiffre </a:t>
            </a:r>
          </a:p>
          <a:p>
            <a:pPr marL="0" indent="0" eaLnBrk="1" hangingPunct="1">
              <a:buNone/>
            </a:pPr>
            <a:r>
              <a:rPr lang="fr-CA" altLang="fr-FR" dirty="0">
                <a:ea typeface="ＭＳ Ｐゴシック" pitchFamily="34" charset="-128"/>
              </a:rPr>
              <a:t>	</a:t>
            </a:r>
            <a:r>
              <a:rPr lang="fr-CA" altLang="fr-FR" dirty="0" smtClean="0">
                <a:ea typeface="ＭＳ Ｐゴシック" pitchFamily="34" charset="-128"/>
              </a:rPr>
              <a:t>(il faut regarder les divisions)</a:t>
            </a:r>
          </a:p>
          <a:p>
            <a:pPr eaLnBrk="1" hangingPunct="1"/>
            <a:r>
              <a:rPr lang="fr-CA" altLang="fr-FR" dirty="0" smtClean="0">
                <a:ea typeface="ＭＳ Ｐゴシック" pitchFamily="34" charset="-128"/>
              </a:rPr>
              <a:t>Mesurer en </a:t>
            </a:r>
            <a:r>
              <a:rPr lang="fr-CA" altLang="fr-FR" dirty="0" err="1" smtClean="0">
                <a:ea typeface="ＭＳ Ｐゴシック" pitchFamily="34" charset="-128"/>
              </a:rPr>
              <a:t>mL</a:t>
            </a:r>
            <a:r>
              <a:rPr lang="fr-CA" altLang="fr-FR" dirty="0" smtClean="0">
                <a:ea typeface="ＭＳ Ｐゴシック" pitchFamily="34" charset="-128"/>
              </a:rPr>
              <a:t> (millilitres)</a:t>
            </a:r>
          </a:p>
        </p:txBody>
      </p:sp>
      <p:pic>
        <p:nvPicPr>
          <p:cNvPr id="17412" name="Picture 6" descr="http://people.westminstercollege.edu/students/csd0607/classA_graduated_cylin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04813"/>
            <a:ext cx="152717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8" descr="http://www.onekama.k12.mi.us/mwarman/02-03/science6/Mvc-031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812843"/>
            <a:ext cx="2592288" cy="1936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437063"/>
            <a:ext cx="1643063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929313" y="5214938"/>
            <a:ext cx="1785937" cy="1155700"/>
            <a:chOff x="5929322" y="5214950"/>
            <a:chExt cx="1785950" cy="1155150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6715140" y="5214950"/>
              <a:ext cx="1000132" cy="78543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28" name="TextBox 8"/>
            <p:cNvSpPr txBox="1">
              <a:spLocks noChangeArrowheads="1"/>
            </p:cNvSpPr>
            <p:nvPr/>
          </p:nvSpPr>
          <p:spPr bwMode="auto">
            <a:xfrm>
              <a:off x="5929322" y="6000768"/>
              <a:ext cx="12858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CA" altLang="fr-FR" sz="1800" b="1"/>
                <a:t>ménisque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685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244</Words>
  <Application>Microsoft Office PowerPoint</Application>
  <PresentationFormat>On-screen Show (4:3)</PresentationFormat>
  <Paragraphs>56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Laquelle des deux formes a une masse volumique plus grande?</vt:lpstr>
      <vt:lpstr>Pourquoi peut-on flotter comme ceci dans la Mer Morte (Dead Sea)?  **Indice:  Il y a beacoup de sel dans la Mer Morte… </vt:lpstr>
      <vt:lpstr>PowerPoint Presentation</vt:lpstr>
      <vt:lpstr>Flotter ou Couler?</vt:lpstr>
      <vt:lpstr>PowerPoint Presentation</vt:lpstr>
      <vt:lpstr>Les mesure!</vt:lpstr>
      <vt:lpstr>La règle</vt:lpstr>
      <vt:lpstr>La règle</vt:lpstr>
      <vt:lpstr>Le cylindre gradué</vt:lpstr>
      <vt:lpstr>PowerPoint Presentation</vt:lpstr>
      <vt:lpstr>PowerPoint Presentation</vt:lpstr>
      <vt:lpstr>La balance à fléau</vt:lpstr>
      <vt:lpstr>PowerPoint Presentation</vt:lpstr>
      <vt:lpstr>Comment mesurer le volume des objets irréguliers?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Jovina</dc:creator>
  <cp:lastModifiedBy>Jovina</cp:lastModifiedBy>
  <cp:revision>22</cp:revision>
  <dcterms:created xsi:type="dcterms:W3CDTF">2019-11-22T03:19:22Z</dcterms:created>
  <dcterms:modified xsi:type="dcterms:W3CDTF">2019-11-23T05:32:41Z</dcterms:modified>
</cp:coreProperties>
</file>