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57" r:id="rId4"/>
    <p:sldId id="270" r:id="rId5"/>
    <p:sldId id="278" r:id="rId6"/>
    <p:sldId id="273" r:id="rId7"/>
    <p:sldId id="271" r:id="rId8"/>
    <p:sldId id="259" r:id="rId9"/>
    <p:sldId id="260" r:id="rId10"/>
    <p:sldId id="274" r:id="rId11"/>
    <p:sldId id="261" r:id="rId12"/>
    <p:sldId id="275" r:id="rId13"/>
    <p:sldId id="268" r:id="rId14"/>
    <p:sldId id="262" r:id="rId15"/>
    <p:sldId id="269" r:id="rId16"/>
    <p:sldId id="276" r:id="rId17"/>
    <p:sldId id="277" r:id="rId18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2853" autoAdjust="0"/>
  </p:normalViewPr>
  <p:slideViewPr>
    <p:cSldViewPr snapToGrid="0">
      <p:cViewPr varScale="1">
        <p:scale>
          <a:sx n="57" d="100"/>
          <a:sy n="57" d="100"/>
        </p:scale>
        <p:origin x="82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91EF6B-ED3B-4370-961D-9E4DF36474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B7631-51BE-4762-8C0E-831C3295C4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D5B652-45F3-4A41-8956-4353D564E55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31824-7A3F-478D-902A-2F64AFCB7D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82CF3-F06A-4C67-BF88-9E410585C0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98551-2ABD-488E-8C44-22D4BB41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7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5D7332-F2A2-4371-AEF3-EA45DBA084A5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E583EB-A49D-4FCE-A1C3-B1F80852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https://bio.m2osw.com/gcartable/physique/particul.htm   Resource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francais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83EB-A49D-4FCE-A1C3-B1F808521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83EB-A49D-4FCE-A1C3-B1F8085214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1964</a:t>
            </a:r>
          </a:p>
          <a:p>
            <a:r>
              <a:rPr lang="en-US" dirty="0" smtClean="0"/>
              <a:t>Up et</a:t>
            </a:r>
            <a:r>
              <a:rPr lang="en-US" baseline="0" dirty="0" smtClean="0"/>
              <a:t> down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1ere generation et stable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83EB-A49D-4FCE-A1C3-B1F8085214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Électron et sont</a:t>
            </a:r>
            <a:r>
              <a:rPr lang="fr-CA" baseline="0" dirty="0" smtClean="0"/>
              <a:t> neutrino sont 1ere génération et stable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83EB-A49D-4FCE-A1C3-B1F8085214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Scishow</a:t>
            </a:r>
            <a:r>
              <a:rPr lang="fr-CA" dirty="0" smtClean="0"/>
              <a:t> 4FF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83EB-A49D-4FCE-A1C3-B1F8085214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4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y6kba3A8vY" TargetMode="External"/><Relationship Id="rId3" Type="http://schemas.openxmlformats.org/officeDocument/2006/relationships/hyperlink" Target="https://www.youtube.com/watch?v=L6AN6UwTTjU" TargetMode="External"/><Relationship Id="rId7" Type="http://schemas.openxmlformats.org/officeDocument/2006/relationships/hyperlink" Target="https://www.youtube.com/watch?v=yhG_Arxmw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MnsZuEE_m8" TargetMode="External"/><Relationship Id="rId5" Type="http://schemas.openxmlformats.org/officeDocument/2006/relationships/hyperlink" Target="https://www.youtube.com/watch?v=cnL_nwmCLpY" TargetMode="External"/><Relationship Id="rId10" Type="http://schemas.openxmlformats.org/officeDocument/2006/relationships/hyperlink" Target="https://www.youtube.com/watch?v=U0kXkWXSXRA" TargetMode="External"/><Relationship Id="rId4" Type="http://schemas.openxmlformats.org/officeDocument/2006/relationships/hyperlink" Target="https://www.youtube.com/watch?v=Yv3EMq2Dgq8" TargetMode="External"/><Relationship Id="rId9" Type="http://schemas.openxmlformats.org/officeDocument/2006/relationships/hyperlink" Target="https://www.youtube.com/watch?v=X9otDixAtFw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v06lSAC7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CA35-4DEC-46B6-9552-08B75BA82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02" y="1728101"/>
            <a:ext cx="11177196" cy="1825096"/>
          </a:xfrm>
        </p:spPr>
        <p:txBody>
          <a:bodyPr/>
          <a:lstStyle/>
          <a:p>
            <a:pPr algn="ctr"/>
            <a:r>
              <a:rPr lang="fr-CA" b="1" noProof="0" dirty="0" smtClean="0"/>
              <a:t>Les particules fondamentales</a:t>
            </a:r>
            <a:endParaRPr lang="fr-CA" b="1" noProof="0" dirty="0"/>
          </a:p>
        </p:txBody>
      </p:sp>
    </p:spTree>
    <p:extLst>
      <p:ext uri="{BB962C8B-B14F-4D97-AF65-F5344CB8AC3E}">
        <p14:creationId xmlns:p14="http://schemas.microsoft.com/office/powerpoint/2010/main" val="37996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99871" y="4686826"/>
            <a:ext cx="2553629" cy="44604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175" y="-23703"/>
            <a:ext cx="2028825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21" y="770398"/>
            <a:ext cx="8360395" cy="1295400"/>
          </a:xfrm>
        </p:spPr>
        <p:txBody>
          <a:bodyPr/>
          <a:lstStyle/>
          <a:p>
            <a:r>
              <a:rPr lang="fr-CA" dirty="0" smtClean="0"/>
              <a:t>LES PARTICULES FONDAMENTALES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u="sng" dirty="0" smtClean="0"/>
              <a:t>LES BOSONS</a:t>
            </a:r>
            <a:endParaRPr lang="fr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368495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Sont les particules « porteuses de forces  »</a:t>
            </a:r>
          </a:p>
          <a:p>
            <a:r>
              <a:rPr lang="fr-CA" sz="2400" dirty="0" smtClean="0"/>
              <a:t>Sont responsable pour 3 de les 4 forces fondamentales de l’univers: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 la force forte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 la force faible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 la force électromagnétique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**La force </a:t>
            </a:r>
            <a:r>
              <a:rPr lang="fr-CA" sz="2400" dirty="0" err="1" smtClean="0"/>
              <a:t>gravitationelle</a:t>
            </a:r>
            <a:r>
              <a:rPr lang="fr-CA" sz="2400" dirty="0" smtClean="0"/>
              <a:t>….?</a:t>
            </a:r>
          </a:p>
          <a:p>
            <a:endParaRPr lang="fr-C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u="sng" dirty="0" smtClean="0"/>
              <a:t>LES FERMIONS</a:t>
            </a:r>
            <a:endParaRPr lang="fr-CA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fr-CA" sz="2400" dirty="0" smtClean="0"/>
              <a:t>Toute matière est composé de fermions</a:t>
            </a:r>
          </a:p>
          <a:p>
            <a:r>
              <a:rPr lang="fr-CA" sz="2400" dirty="0" smtClean="0"/>
              <a:t>2 types: 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Les Quarks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Les Leptons</a:t>
            </a:r>
          </a:p>
          <a:p>
            <a:r>
              <a:rPr lang="fr-CA" sz="2400" dirty="0"/>
              <a:t>3 « </a:t>
            </a:r>
            <a:r>
              <a:rPr lang="fr-CA" sz="2400" dirty="0" smtClean="0"/>
              <a:t>générations</a:t>
            </a:r>
            <a:r>
              <a:rPr lang="fr-CA" sz="2400" dirty="0"/>
              <a:t> » dont la première et la seule qui est </a:t>
            </a:r>
            <a:r>
              <a:rPr lang="fr-CA" sz="2400" dirty="0" smtClean="0"/>
              <a:t>stable</a:t>
            </a:r>
            <a:endParaRPr lang="fr-CA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404" y="-42863"/>
            <a:ext cx="23336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2B8-4A04-4861-B0C0-9C64BEDD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08" y="1087927"/>
            <a:ext cx="8610600" cy="1293028"/>
          </a:xfrm>
        </p:spPr>
        <p:txBody>
          <a:bodyPr/>
          <a:lstStyle/>
          <a:p>
            <a:pPr algn="l"/>
            <a:r>
              <a:rPr lang="fr-CA" noProof="0" dirty="0" smtClean="0"/>
              <a:t>Les leptons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B0B7-626D-4E61-B327-946EEE495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08" y="2368666"/>
            <a:ext cx="10820400" cy="4024125"/>
          </a:xfrm>
        </p:spPr>
        <p:txBody>
          <a:bodyPr>
            <a:normAutofit/>
          </a:bodyPr>
          <a:lstStyle/>
          <a:p>
            <a:r>
              <a:rPr lang="fr-CA" sz="3200" noProof="0" dirty="0" smtClean="0"/>
              <a:t>Il y en a 6 </a:t>
            </a:r>
          </a:p>
          <a:p>
            <a:r>
              <a:rPr lang="fr-CA" sz="3200" noProof="0" dirty="0" smtClean="0"/>
              <a:t>3 leptons chargés (-1):  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3200" noProof="0" dirty="0" smtClean="0"/>
              <a:t> électron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3200" noProof="0" dirty="0" smtClean="0"/>
              <a:t> muon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3200" noProof="0" dirty="0" smtClean="0"/>
              <a:t> tau</a:t>
            </a:r>
          </a:p>
          <a:p>
            <a:r>
              <a:rPr lang="fr-CA" sz="3200" noProof="0" dirty="0" smtClean="0"/>
              <a:t>3 sans charge:  les neutrinos</a:t>
            </a:r>
            <a:endParaRPr lang="fr-CA" sz="32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08" y="515863"/>
            <a:ext cx="6118983" cy="38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04406" y="2491914"/>
            <a:ext cx="2619018" cy="515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175" y="-23703"/>
            <a:ext cx="2028825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21" y="770398"/>
            <a:ext cx="8360395" cy="1295400"/>
          </a:xfrm>
        </p:spPr>
        <p:txBody>
          <a:bodyPr/>
          <a:lstStyle/>
          <a:p>
            <a:r>
              <a:rPr lang="fr-CA" dirty="0" smtClean="0"/>
              <a:t>LES PARTICULES FONDAMENTALES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u="sng" dirty="0" smtClean="0"/>
              <a:t>LES BOSONS</a:t>
            </a:r>
            <a:endParaRPr lang="fr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368495"/>
          </a:xfrm>
        </p:spPr>
        <p:txBody>
          <a:bodyPr>
            <a:normAutofit/>
          </a:bodyPr>
          <a:lstStyle/>
          <a:p>
            <a:r>
              <a:rPr lang="fr-CA" sz="2400" dirty="0" smtClean="0"/>
              <a:t>Sont les particules « porteuses de forces  »</a:t>
            </a:r>
          </a:p>
          <a:p>
            <a:r>
              <a:rPr lang="fr-CA" sz="2400" dirty="0" smtClean="0"/>
              <a:t>Sont responsable pour les forces fondamentales de l’univers: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 la force forte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 la force faible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 la force électromagnétique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**La force </a:t>
            </a:r>
            <a:r>
              <a:rPr lang="fr-CA" sz="2400" dirty="0" err="1" smtClean="0"/>
              <a:t>gravitationelle</a:t>
            </a:r>
            <a:r>
              <a:rPr lang="fr-CA" sz="2400" dirty="0" smtClean="0"/>
              <a:t>….?</a:t>
            </a:r>
          </a:p>
          <a:p>
            <a:endParaRPr lang="fr-C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u="sng" dirty="0" smtClean="0"/>
              <a:t>LES FERMIONS</a:t>
            </a:r>
            <a:endParaRPr lang="fr-CA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fr-CA" sz="2400" dirty="0" smtClean="0"/>
              <a:t>Toute matière est composé de fermions</a:t>
            </a:r>
          </a:p>
          <a:p>
            <a:r>
              <a:rPr lang="fr-CA" sz="2400" dirty="0" smtClean="0"/>
              <a:t>2 types: 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Les Quarks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Les Leptons</a:t>
            </a:r>
          </a:p>
          <a:p>
            <a:r>
              <a:rPr lang="fr-CA" sz="2400" dirty="0"/>
              <a:t>3 « </a:t>
            </a:r>
            <a:r>
              <a:rPr lang="fr-CA" sz="2400" dirty="0" smtClean="0"/>
              <a:t>générations</a:t>
            </a:r>
            <a:r>
              <a:rPr lang="fr-CA" sz="2400" dirty="0"/>
              <a:t> » dont la première et la seule qui est </a:t>
            </a:r>
            <a:r>
              <a:rPr lang="fr-CA" sz="2400" dirty="0" smtClean="0"/>
              <a:t>stable</a:t>
            </a:r>
            <a:endParaRPr lang="fr-CA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404" y="-42863"/>
            <a:ext cx="23336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A514-C72D-4251-B6B4-231C823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568" y="899959"/>
            <a:ext cx="4416631" cy="1293028"/>
          </a:xfrm>
        </p:spPr>
        <p:txBody>
          <a:bodyPr/>
          <a:lstStyle/>
          <a:p>
            <a:pPr algn="ctr"/>
            <a:r>
              <a:rPr lang="fr-CA" noProof="0" dirty="0" smtClean="0"/>
              <a:t>Les bosons</a:t>
            </a:r>
            <a:endParaRPr lang="fr-CA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811C1-C36A-4891-B4C4-709BDF533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624" y="180649"/>
            <a:ext cx="4469690" cy="251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03D55-F431-43BB-9B46-DF9AAC971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624" y="2694849"/>
            <a:ext cx="7935137" cy="4062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2139"/>
            <a:ext cx="29432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E0FD-56C3-4D75-92DE-7CA406213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62" y="1449660"/>
            <a:ext cx="11380709" cy="5153022"/>
          </a:xfrm>
        </p:spPr>
        <p:txBody>
          <a:bodyPr>
            <a:noAutofit/>
          </a:bodyPr>
          <a:lstStyle/>
          <a:p>
            <a:pPr marL="514350" lvl="1" indent="-514350">
              <a:spcBef>
                <a:spcPts val="1000"/>
              </a:spcBef>
              <a:spcAft>
                <a:spcPts val="600"/>
              </a:spcAft>
              <a:buAutoNum type="arabicPeriod"/>
            </a:pPr>
            <a:r>
              <a:rPr lang="fr-CA" sz="2400" b="1" dirty="0" smtClean="0"/>
              <a:t>Le Gluon </a:t>
            </a:r>
            <a:r>
              <a:rPr lang="fr-CA" sz="2400" dirty="0" smtClean="0"/>
              <a:t>et </a:t>
            </a:r>
            <a:r>
              <a:rPr lang="fr-CA" sz="2400" b="1" dirty="0" smtClean="0">
                <a:solidFill>
                  <a:schemeClr val="accent3">
                    <a:lumMod val="75000"/>
                  </a:schemeClr>
                </a:solidFill>
              </a:rPr>
              <a:t>la force forte </a:t>
            </a:r>
          </a:p>
          <a:p>
            <a:pPr marL="800100" lvl="2" indent="-342900"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→"/>
            </a:pPr>
            <a:r>
              <a:rPr lang="fr-CA" sz="2400" dirty="0"/>
              <a:t>	</a:t>
            </a:r>
            <a:r>
              <a:rPr lang="fr-CA" sz="2400" dirty="0" smtClean="0"/>
              <a:t>tient ensembles les quarks dans les protons et les neutrons</a:t>
            </a:r>
          </a:p>
          <a:p>
            <a:pPr marL="514350" lvl="1" indent="-51435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fr-CA" sz="2400" b="1" dirty="0"/>
              <a:t>Le Z boson et les W bosons </a:t>
            </a:r>
            <a:r>
              <a:rPr lang="fr-CA" sz="2400" dirty="0" smtClean="0"/>
              <a:t>et </a:t>
            </a:r>
            <a:r>
              <a:rPr lang="fr-CA" sz="2400" b="1" dirty="0" smtClean="0">
                <a:solidFill>
                  <a:schemeClr val="accent3">
                    <a:lumMod val="75000"/>
                  </a:schemeClr>
                </a:solidFill>
              </a:rPr>
              <a:t>la force faible </a:t>
            </a:r>
          </a:p>
          <a:p>
            <a:pPr marL="971550" lvl="2" indent="-514350"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→"/>
            </a:pPr>
            <a:r>
              <a:rPr lang="fr-CA" sz="2400" dirty="0" smtClean="0"/>
              <a:t>Responsable pour la radioactivité</a:t>
            </a:r>
            <a:endParaRPr lang="fr-CA" sz="2400" dirty="0"/>
          </a:p>
          <a:p>
            <a:pPr marL="514350" lvl="1" indent="-514350">
              <a:spcBef>
                <a:spcPts val="1000"/>
              </a:spcBef>
              <a:spcAft>
                <a:spcPts val="600"/>
              </a:spcAft>
              <a:buAutoNum type="arabicPeriod"/>
            </a:pPr>
            <a:r>
              <a:rPr lang="fr-CA" sz="2400" b="1" dirty="0" smtClean="0"/>
              <a:t>Le Photon </a:t>
            </a:r>
            <a:r>
              <a:rPr lang="fr-CA" sz="2400" dirty="0" smtClean="0"/>
              <a:t>et </a:t>
            </a:r>
            <a:r>
              <a:rPr lang="fr-CA" sz="2400" b="1" dirty="0" smtClean="0">
                <a:solidFill>
                  <a:schemeClr val="accent3">
                    <a:lumMod val="75000"/>
                  </a:schemeClr>
                </a:solidFill>
              </a:rPr>
              <a:t>la force électromagnétique</a:t>
            </a:r>
            <a:r>
              <a:rPr lang="fr-CA" sz="2400" dirty="0" smtClean="0"/>
              <a:t>:</a:t>
            </a:r>
          </a:p>
          <a:p>
            <a:pPr marL="971550" lvl="2" indent="-514350"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→"/>
            </a:pPr>
            <a:r>
              <a:rPr lang="fr-CA" sz="2400" dirty="0" smtClean="0"/>
              <a:t>tient ensemble les électrons négatifs et les noyaux positifs de l’atome</a:t>
            </a:r>
          </a:p>
          <a:p>
            <a:pPr marL="971550" lvl="2" indent="-514350"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→"/>
            </a:pPr>
            <a:r>
              <a:rPr lang="fr-CA" sz="2400" dirty="0" smtClean="0"/>
              <a:t>Produit le magnétisme</a:t>
            </a:r>
            <a:endParaRPr lang="fr-CA" sz="2400" dirty="0"/>
          </a:p>
          <a:p>
            <a:pPr marL="457200" lvl="1" indent="-4572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sz="2400" b="1" dirty="0" smtClean="0"/>
              <a:t>** Le </a:t>
            </a:r>
            <a:r>
              <a:rPr lang="fr-CA" sz="2400" b="1" noProof="0" dirty="0" smtClean="0"/>
              <a:t>Graviton </a:t>
            </a:r>
            <a:r>
              <a:rPr lang="fr-CA" sz="2400" noProof="0" dirty="0" smtClean="0"/>
              <a:t>(pas encore observé) et </a:t>
            </a:r>
            <a:r>
              <a:rPr lang="fr-CA" sz="2400" b="1" noProof="0" dirty="0" smtClean="0">
                <a:solidFill>
                  <a:schemeClr val="accent3">
                    <a:lumMod val="75000"/>
                  </a:schemeClr>
                </a:solidFill>
              </a:rPr>
              <a:t>la force </a:t>
            </a:r>
            <a:r>
              <a:rPr lang="fr-CA" sz="2400" b="1" noProof="0" dirty="0" err="1" smtClean="0">
                <a:solidFill>
                  <a:schemeClr val="accent3">
                    <a:lumMod val="75000"/>
                  </a:schemeClr>
                </a:solidFill>
              </a:rPr>
              <a:t>gravitationelle</a:t>
            </a:r>
            <a:endParaRPr lang="fr-CA" sz="2400" b="1" noProof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914400" lvl="2" indent="-457200"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→"/>
            </a:pPr>
            <a:r>
              <a:rPr lang="fr-CA" dirty="0"/>
              <a:t>Créer la gravité entre tous les objets avec </a:t>
            </a:r>
            <a:r>
              <a:rPr lang="fr-CA" dirty="0" smtClean="0"/>
              <a:t>MASSE</a:t>
            </a:r>
            <a:endParaRPr lang="en-CA" dirty="0"/>
          </a:p>
          <a:p>
            <a:pPr marL="457200" lvl="1" indent="-4572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sz="2400" b="1" noProof="0" dirty="0" smtClean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fr-CA" sz="2400" b="1" noProof="0" dirty="0" err="1" smtClean="0">
                <a:solidFill>
                  <a:schemeClr val="accent6">
                    <a:lumMod val="75000"/>
                  </a:schemeClr>
                </a:solidFill>
              </a:rPr>
              <a:t>Higgs</a:t>
            </a:r>
            <a:r>
              <a:rPr lang="fr-CA" sz="2400" b="1" noProof="0" dirty="0" smtClean="0">
                <a:solidFill>
                  <a:schemeClr val="accent6">
                    <a:lumMod val="75000"/>
                  </a:schemeClr>
                </a:solidFill>
              </a:rPr>
              <a:t> Boson </a:t>
            </a:r>
            <a:r>
              <a:rPr lang="fr-CA" sz="2400" noProof="0" dirty="0" smtClean="0"/>
              <a:t>et </a:t>
            </a:r>
            <a:r>
              <a:rPr lang="fr-CA" sz="2400" b="1" noProof="0" dirty="0" smtClean="0">
                <a:solidFill>
                  <a:schemeClr val="accent1"/>
                </a:solidFill>
              </a:rPr>
              <a:t>la masse de la matière</a:t>
            </a:r>
            <a:endParaRPr lang="fr-CA" sz="2400" b="1" noProof="0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C9A514-C72D-4251-B6B4-231C823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130" y="607024"/>
            <a:ext cx="8610600" cy="1293028"/>
          </a:xfrm>
        </p:spPr>
        <p:txBody>
          <a:bodyPr/>
          <a:lstStyle/>
          <a:p>
            <a:pPr algn="ctr"/>
            <a:r>
              <a:rPr lang="fr-CA" noProof="0" dirty="0" smtClean="0"/>
              <a:t>Les bosons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1826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Vidéos!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6570"/>
            <a:ext cx="10820400" cy="4585381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fr-CA" sz="2400" dirty="0" smtClean="0">
                <a:hlinkClick r:id="rId3"/>
              </a:rPr>
              <a:t>La particule </a:t>
            </a:r>
            <a:r>
              <a:rPr lang="fr-CA" sz="2400" dirty="0" err="1" smtClean="0">
                <a:hlinkClick r:id="rId3"/>
              </a:rPr>
              <a:t>Higgs</a:t>
            </a:r>
            <a:r>
              <a:rPr lang="fr-CA" sz="2400" dirty="0" smtClean="0">
                <a:hlinkClick r:id="rId3"/>
              </a:rPr>
              <a:t> Boson</a:t>
            </a:r>
            <a:endParaRPr lang="fr-CA" sz="2400" dirty="0" smtClean="0"/>
          </a:p>
          <a:p>
            <a:pPr marL="0" indent="0">
              <a:buNone/>
            </a:pPr>
            <a:endParaRPr lang="fr-CA" sz="2400" dirty="0" smtClean="0"/>
          </a:p>
          <a:p>
            <a:pPr marL="0" indent="0">
              <a:buNone/>
            </a:pPr>
            <a:r>
              <a:rPr lang="fr-CA" sz="2400" dirty="0" smtClean="0"/>
              <a:t>Les Forces: </a:t>
            </a:r>
            <a:endParaRPr lang="fr-CA" sz="2400" dirty="0" smtClean="0">
              <a:hlinkClick r:id="rId4"/>
            </a:endParaRPr>
          </a:p>
          <a:p>
            <a:r>
              <a:rPr lang="fr-CA" sz="2400" dirty="0" smtClean="0">
                <a:hlinkClick r:id="rId4"/>
              </a:rPr>
              <a:t>La force forte</a:t>
            </a:r>
          </a:p>
          <a:p>
            <a:r>
              <a:rPr lang="fr-CA" sz="2400" dirty="0" smtClean="0">
                <a:hlinkClick r:id="rId5"/>
              </a:rPr>
              <a:t>La force faible</a:t>
            </a:r>
            <a:endParaRPr lang="fr-CA" sz="2400" dirty="0" smtClean="0">
              <a:hlinkClick r:id="rId4"/>
            </a:endParaRPr>
          </a:p>
          <a:p>
            <a:r>
              <a:rPr lang="fr-CA" sz="2400" dirty="0" smtClean="0">
                <a:hlinkClick r:id="rId6"/>
              </a:rPr>
              <a:t>La force électro…..</a:t>
            </a:r>
            <a:endParaRPr lang="fr-CA" sz="2400" dirty="0" smtClean="0"/>
          </a:p>
          <a:p>
            <a:pPr lvl="1"/>
            <a:r>
              <a:rPr lang="fr-CA" sz="2400" dirty="0" smtClean="0">
                <a:hlinkClick r:id="rId7"/>
              </a:rPr>
              <a:t>M</a:t>
            </a:r>
            <a:r>
              <a:rPr lang="fr-CA" sz="2400" dirty="0" smtClean="0">
                <a:hlinkClick r:id="rId8"/>
              </a:rPr>
              <a:t>agnétique</a:t>
            </a:r>
            <a:r>
              <a:rPr lang="fr-CA" sz="2400" dirty="0" smtClean="0">
                <a:hlinkClick r:id="rId7"/>
              </a:rPr>
              <a:t>…</a:t>
            </a:r>
            <a:endParaRPr lang="fr-CA" sz="2400" dirty="0" smtClean="0"/>
          </a:p>
          <a:p>
            <a:r>
              <a:rPr lang="fr-CA" sz="2600" dirty="0" smtClean="0">
                <a:hlinkClick r:id="rId7"/>
              </a:rPr>
              <a:t>La force gravitationnelle</a:t>
            </a:r>
          </a:p>
          <a:p>
            <a:endParaRPr lang="fr-CA" sz="2400" dirty="0" smtClean="0"/>
          </a:p>
          <a:p>
            <a:r>
              <a:rPr lang="fr-CA" sz="2400" dirty="0" err="1" smtClean="0">
                <a:hlinkClick r:id="rId9"/>
              </a:rPr>
              <a:t>What</a:t>
            </a:r>
            <a:r>
              <a:rPr lang="fr-CA" sz="2400" dirty="0" smtClean="0">
                <a:hlinkClick r:id="rId9"/>
              </a:rPr>
              <a:t> </a:t>
            </a:r>
            <a:r>
              <a:rPr lang="fr-CA" sz="2400" dirty="0" err="1" smtClean="0">
                <a:hlinkClick r:id="rId9"/>
              </a:rPr>
              <a:t>is</a:t>
            </a:r>
            <a:r>
              <a:rPr lang="fr-CA" sz="2400" dirty="0" smtClean="0">
                <a:hlinkClick r:id="rId9"/>
              </a:rPr>
              <a:t> a </a:t>
            </a:r>
            <a:r>
              <a:rPr lang="fr-CA" sz="2400" dirty="0" err="1" smtClean="0">
                <a:hlinkClick r:id="rId9"/>
              </a:rPr>
              <a:t>things</a:t>
            </a:r>
            <a:r>
              <a:rPr lang="fr-CA" sz="2400" dirty="0" smtClean="0">
                <a:hlinkClick r:id="rId9"/>
              </a:rPr>
              <a:t>? </a:t>
            </a:r>
            <a:r>
              <a:rPr lang="fr-CA" sz="2400" dirty="0" err="1" smtClean="0">
                <a:hlinkClick r:id="rId9"/>
              </a:rPr>
              <a:t>Kurzgesagt</a:t>
            </a:r>
            <a:r>
              <a:rPr lang="fr-CA" sz="2400" dirty="0" smtClean="0">
                <a:hlinkClick r:id="rId9"/>
              </a:rPr>
              <a:t> </a:t>
            </a:r>
            <a:endParaRPr lang="fr-CA" sz="2400" dirty="0" smtClean="0"/>
          </a:p>
          <a:p>
            <a:endParaRPr lang="fr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26712" y="3356517"/>
            <a:ext cx="40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10"/>
              </a:rPr>
              <a:t>Strange Charm: A Song about </a:t>
            </a:r>
            <a:r>
              <a:rPr lang="en-US" sz="2000" dirty="0" smtClean="0">
                <a:hlinkClick r:id="rId10"/>
              </a:rPr>
              <a:t>Quarks (</a:t>
            </a:r>
            <a:r>
              <a:rPr lang="en-US" sz="2000" dirty="0" err="1" smtClean="0">
                <a:hlinkClick r:id="rId10"/>
              </a:rPr>
              <a:t>sci</a:t>
            </a:r>
            <a:r>
              <a:rPr lang="en-US" sz="2000" dirty="0" smtClean="0">
                <a:hlinkClick r:id="rId10"/>
              </a:rPr>
              <a:t> Show)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234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557723-014C-4BE3-B8FC-6CDA3A0DA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01" y="1251227"/>
            <a:ext cx="9806024" cy="31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Activité</a:t>
            </a:r>
            <a:br>
              <a:rPr lang="fr-CA" dirty="0" smtClean="0"/>
            </a:br>
            <a:r>
              <a:rPr lang="fr-CA" sz="3600" b="1" dirty="0" smtClean="0">
                <a:solidFill>
                  <a:srgbClr val="FF0000"/>
                </a:solidFill>
              </a:rPr>
              <a:t>(qui sera collecter et corriger </a:t>
            </a:r>
            <a:br>
              <a:rPr lang="fr-CA" sz="3600" b="1" dirty="0" smtClean="0">
                <a:solidFill>
                  <a:srgbClr val="FF0000"/>
                </a:solidFill>
              </a:rPr>
            </a:br>
            <a:r>
              <a:rPr lang="fr-CA" sz="3600" b="1" dirty="0" smtClean="0">
                <a:solidFill>
                  <a:srgbClr val="FF0000"/>
                </a:solidFill>
              </a:rPr>
              <a:t>pour des notes!)</a:t>
            </a:r>
            <a:endParaRPr lang="fr-CA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3200" dirty="0" smtClean="0"/>
          </a:p>
          <a:p>
            <a:r>
              <a:rPr lang="fr-CA" sz="3200" dirty="0" smtClean="0"/>
              <a:t>Utilisant tes notes, créer un </a:t>
            </a:r>
            <a:r>
              <a:rPr lang="fr-CA" sz="3200" u="sng" dirty="0" smtClean="0"/>
              <a:t>Quiz de 10 questions </a:t>
            </a:r>
            <a:r>
              <a:rPr lang="fr-CA" sz="3200" dirty="0" smtClean="0"/>
              <a:t>à propos des particules fondamentales.</a:t>
            </a:r>
          </a:p>
          <a:p>
            <a:endParaRPr lang="fr-CA" sz="3200" dirty="0" smtClean="0"/>
          </a:p>
          <a:p>
            <a:r>
              <a:rPr lang="fr-CA" sz="3200" dirty="0" smtClean="0"/>
              <a:t>Il faut créer les questions ET les réponses!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3553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Dans Les atomes…..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 smtClean="0"/>
              <a:t>Les atomes sont composés de 3 types de particules subatomiques:</a:t>
            </a:r>
          </a:p>
          <a:p>
            <a:pPr marL="0" indent="0">
              <a:buNone/>
            </a:pPr>
            <a:endParaRPr lang="fr-CA" sz="3200" dirty="0" smtClean="0"/>
          </a:p>
          <a:p>
            <a:pPr lvl="1"/>
            <a:r>
              <a:rPr lang="fr-CA" sz="3200" dirty="0" smtClean="0"/>
              <a:t>Protons</a:t>
            </a:r>
          </a:p>
          <a:p>
            <a:pPr lvl="1"/>
            <a:r>
              <a:rPr lang="fr-CA" sz="3200" dirty="0" smtClean="0"/>
              <a:t>Neutrons</a:t>
            </a:r>
          </a:p>
          <a:p>
            <a:pPr lvl="1"/>
            <a:r>
              <a:rPr lang="fr-CA" sz="3200" dirty="0" smtClean="0"/>
              <a:t>Éle</a:t>
            </a:r>
            <a:r>
              <a:rPr lang="fr-CA" sz="3000" dirty="0" smtClean="0"/>
              <a:t>ctrons</a:t>
            </a:r>
          </a:p>
          <a:p>
            <a:endParaRPr lang="fr-CA" sz="3200" dirty="0"/>
          </a:p>
        </p:txBody>
      </p:sp>
      <p:pic>
        <p:nvPicPr>
          <p:cNvPr id="1026" name="Picture 2" descr="Image result for 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12693"/>
            <a:ext cx="6858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BEE119-05D2-4B75-8C55-13E3C3F080F7}"/>
              </a:ext>
            </a:extLst>
          </p:cNvPr>
          <p:cNvSpPr/>
          <p:nvPr/>
        </p:nvSpPr>
        <p:spPr>
          <a:xfrm>
            <a:off x="902260" y="3219042"/>
            <a:ext cx="7751086" cy="100727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  <a:alpha val="73000"/>
                </a:schemeClr>
              </a:gs>
              <a:gs pos="83000">
                <a:schemeClr val="accent1">
                  <a:lumMod val="45000"/>
                  <a:lumOff val="55000"/>
                  <a:alpha val="61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Dans Les particules subatomiques…..</a:t>
            </a:r>
            <a:endParaRPr lang="fr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A6BA57-34F0-48CB-9000-A02420221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CA" sz="2800" noProof="0" dirty="0" smtClean="0"/>
              <a:t>Il y a des particules </a:t>
            </a:r>
            <a:r>
              <a:rPr lang="fr-CA" sz="2800" u="sng" noProof="0" dirty="0" smtClean="0"/>
              <a:t>plus petites </a:t>
            </a:r>
            <a:r>
              <a:rPr lang="fr-CA" sz="2800" noProof="0" dirty="0" smtClean="0"/>
              <a:t>que les particules subatomiques! </a:t>
            </a:r>
            <a:endParaRPr lang="fr-CA" sz="2800" dirty="0" smtClean="0"/>
          </a:p>
          <a:p>
            <a:pPr marL="457200" lvl="1" indent="0">
              <a:buNone/>
            </a:pPr>
            <a:endParaRPr lang="fr-CA" sz="2800" noProof="0" dirty="0" smtClean="0"/>
          </a:p>
          <a:p>
            <a:pPr marL="457200" lvl="1" indent="0">
              <a:buNone/>
            </a:pPr>
            <a:r>
              <a:rPr lang="fr-CA" sz="2800" noProof="0" dirty="0" smtClean="0">
                <a:sym typeface="Wingdings" panose="05000000000000000000" pitchFamily="2" charset="2"/>
              </a:rPr>
              <a:t></a:t>
            </a:r>
            <a:r>
              <a:rPr lang="fr-CA" sz="3200" noProof="0" dirty="0" smtClean="0"/>
              <a:t>LES PARTICULES </a:t>
            </a:r>
            <a:r>
              <a:rPr lang="fr-CA" sz="3200" dirty="0" smtClean="0"/>
              <a:t>FONDAMENTALES</a:t>
            </a:r>
            <a:r>
              <a:rPr lang="fr-CA" sz="3200" noProof="0" dirty="0" smtClean="0"/>
              <a:t>! </a:t>
            </a:r>
          </a:p>
          <a:p>
            <a:pPr marL="457200" lvl="1" indent="0">
              <a:buNone/>
            </a:pPr>
            <a:endParaRPr lang="fr-CA" sz="3200" dirty="0" smtClean="0"/>
          </a:p>
          <a:p>
            <a:pPr marL="0" indent="0">
              <a:buNone/>
            </a:pPr>
            <a:r>
              <a:rPr lang="fr-CA" sz="2800" b="1" noProof="0" dirty="0" smtClean="0"/>
              <a:t>	</a:t>
            </a:r>
            <a:endParaRPr lang="fr-CA" sz="2800" b="1" noProof="0" dirty="0"/>
          </a:p>
        </p:txBody>
      </p:sp>
    </p:spTree>
    <p:extLst>
      <p:ext uri="{BB962C8B-B14F-4D97-AF65-F5344CB8AC3E}">
        <p14:creationId xmlns:p14="http://schemas.microsoft.com/office/powerpoint/2010/main" val="33293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CERN – Le centre européen pour la recherche nucléaire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6" y="2271189"/>
            <a:ext cx="6531262" cy="4024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82" y="2193132"/>
            <a:ext cx="6336918" cy="41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601519" y="4259766"/>
            <a:ext cx="2553629" cy="44604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175" y="-23703"/>
            <a:ext cx="2028825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21" y="770398"/>
            <a:ext cx="8360395" cy="1295400"/>
          </a:xfrm>
        </p:spPr>
        <p:txBody>
          <a:bodyPr/>
          <a:lstStyle/>
          <a:p>
            <a:r>
              <a:rPr lang="fr-CA" dirty="0" smtClean="0"/>
              <a:t>LES PARTICULES FONDAMENTALES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u="sng" dirty="0" smtClean="0"/>
              <a:t>LES BOSONS</a:t>
            </a:r>
            <a:endParaRPr lang="fr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480007"/>
          </a:xfrm>
        </p:spPr>
        <p:txBody>
          <a:bodyPr>
            <a:normAutofit/>
          </a:bodyPr>
          <a:lstStyle/>
          <a:p>
            <a:r>
              <a:rPr lang="fr-CA" sz="2400" dirty="0" smtClean="0"/>
              <a:t>Sont les particules « porteuses de forces  »</a:t>
            </a:r>
          </a:p>
          <a:p>
            <a:r>
              <a:rPr lang="fr-CA" sz="2400" dirty="0" smtClean="0"/>
              <a:t>Sont responsable pour 3 de les 4 forces fondamentales de l’univers: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 la force forte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 la force faible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 la force électromagnétique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**La force </a:t>
            </a:r>
            <a:r>
              <a:rPr lang="fr-CA" sz="2400" dirty="0" err="1" smtClean="0"/>
              <a:t>gravitationelle</a:t>
            </a:r>
            <a:r>
              <a:rPr lang="fr-CA" sz="2400" dirty="0" smtClean="0"/>
              <a:t>….?</a:t>
            </a:r>
          </a:p>
          <a:p>
            <a:pPr lvl="1">
              <a:buFont typeface="Century Gothic" panose="020B0502020202020204" pitchFamily="34" charset="0"/>
              <a:buChar char="→"/>
            </a:pPr>
            <a:endParaRPr lang="fr-CA" sz="2400" dirty="0" smtClean="0"/>
          </a:p>
          <a:p>
            <a:endParaRPr lang="fr-C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u="sng" dirty="0" smtClean="0"/>
              <a:t>LES FERMIONS</a:t>
            </a:r>
            <a:endParaRPr lang="fr-CA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fr-CA" sz="2400" dirty="0" smtClean="0"/>
              <a:t>Toute matière est composée de fermions</a:t>
            </a:r>
          </a:p>
          <a:p>
            <a:r>
              <a:rPr lang="fr-CA" sz="2400" dirty="0" smtClean="0"/>
              <a:t>2 types: 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Les Quarks</a:t>
            </a:r>
          </a:p>
          <a:p>
            <a:pPr lvl="1">
              <a:buFont typeface="Century Gothic" panose="020B0502020202020204" pitchFamily="34" charset="0"/>
              <a:buChar char="→"/>
            </a:pPr>
            <a:r>
              <a:rPr lang="fr-CA" sz="2400" dirty="0" smtClean="0"/>
              <a:t>Les Leptons</a:t>
            </a:r>
          </a:p>
          <a:p>
            <a:r>
              <a:rPr lang="fr-CA" sz="2400" dirty="0"/>
              <a:t>3 « </a:t>
            </a:r>
            <a:r>
              <a:rPr lang="fr-CA" sz="2400" dirty="0" smtClean="0"/>
              <a:t>générations</a:t>
            </a:r>
            <a:r>
              <a:rPr lang="fr-CA" sz="2400" dirty="0"/>
              <a:t> » dont la première et la seule qui est </a:t>
            </a:r>
            <a:r>
              <a:rPr lang="fr-CA" sz="2400" dirty="0" smtClean="0"/>
              <a:t>stable</a:t>
            </a:r>
            <a:endParaRPr lang="fr-CA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404" y="-42863"/>
            <a:ext cx="23336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  <p:bldP spid="3" grpId="0" uiExpand="1" build="p"/>
      <p:bldP spid="5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6146" cy="69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708A-C241-4004-A66E-429CFE3B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37" y="901532"/>
            <a:ext cx="5673244" cy="1293028"/>
          </a:xfrm>
        </p:spPr>
        <p:txBody>
          <a:bodyPr/>
          <a:lstStyle/>
          <a:p>
            <a:pPr algn="l"/>
            <a:r>
              <a:rPr lang="fr-CA" noProof="0" dirty="0" smtClean="0"/>
              <a:t>Les Quarks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50EF-69A6-4FD3-920A-AD77CBDA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22" y="2194560"/>
            <a:ext cx="10820400" cy="4507323"/>
          </a:xfrm>
        </p:spPr>
        <p:txBody>
          <a:bodyPr>
            <a:normAutofit fontScale="92500" lnSpcReduction="10000"/>
          </a:bodyPr>
          <a:lstStyle/>
          <a:p>
            <a:r>
              <a:rPr lang="fr-CA" sz="2800" noProof="0" dirty="0" smtClean="0"/>
              <a:t>Il y a 6 « saveurs » avec deux charges possibles :  + 2/3 ou - 1/3</a:t>
            </a:r>
          </a:p>
          <a:p>
            <a:endParaRPr lang="fr-CA" sz="2800" dirty="0" smtClean="0"/>
          </a:p>
          <a:p>
            <a:endParaRPr lang="fr-CA" sz="2800" noProof="0" dirty="0" smtClean="0"/>
          </a:p>
          <a:p>
            <a:endParaRPr lang="fr-CA" sz="2800" dirty="0" smtClean="0"/>
          </a:p>
          <a:p>
            <a:endParaRPr lang="fr-CA" sz="2800" noProof="0" dirty="0" smtClean="0"/>
          </a:p>
          <a:p>
            <a:endParaRPr lang="fr-CA" sz="2800" dirty="0" smtClean="0"/>
          </a:p>
          <a:p>
            <a:endParaRPr lang="fr-CA" sz="2800" noProof="0" dirty="0" smtClean="0"/>
          </a:p>
          <a:p>
            <a:endParaRPr lang="fr-CA" sz="2800" dirty="0" smtClean="0"/>
          </a:p>
          <a:p>
            <a:pPr marL="0" indent="0">
              <a:buNone/>
            </a:pPr>
            <a:endParaRPr lang="fr-CA" sz="2800" noProof="0" dirty="0" smtClean="0">
              <a:hlinkClick r:id="rId3"/>
            </a:endParaRPr>
          </a:p>
          <a:p>
            <a:pPr marL="0" indent="0">
              <a:buNone/>
            </a:pPr>
            <a:r>
              <a:rPr lang="fr-CA" sz="2800" noProof="0" dirty="0" err="1" smtClean="0">
                <a:hlinkClick r:id="rId3"/>
              </a:rPr>
              <a:t>VIDEO</a:t>
            </a:r>
            <a:r>
              <a:rPr lang="fr-CA" sz="2800" noProof="0" dirty="0" smtClean="0">
                <a:hlinkClick r:id="rId3"/>
              </a:rPr>
              <a:t>: </a:t>
            </a:r>
            <a:r>
              <a:rPr lang="fr-CA" dirty="0" err="1" smtClean="0">
                <a:hlinkClick r:id="rId3"/>
              </a:rPr>
              <a:t>What</a:t>
            </a:r>
            <a:r>
              <a:rPr lang="fr-CA" dirty="0" smtClean="0">
                <a:hlinkClick r:id="rId3"/>
              </a:rPr>
              <a:t> Are Quarks? | </a:t>
            </a:r>
            <a:r>
              <a:rPr lang="fr-CA" dirty="0" err="1" smtClean="0">
                <a:hlinkClick r:id="rId3"/>
              </a:rPr>
              <a:t>Radioactivity</a:t>
            </a:r>
            <a:r>
              <a:rPr lang="fr-CA" dirty="0" smtClean="0">
                <a:hlinkClick r:id="rId3"/>
              </a:rPr>
              <a:t> | </a:t>
            </a:r>
            <a:r>
              <a:rPr lang="fr-CA" dirty="0" err="1" smtClean="0">
                <a:hlinkClick r:id="rId3"/>
              </a:rPr>
              <a:t>Physics</a:t>
            </a:r>
            <a:r>
              <a:rPr lang="fr-CA" dirty="0" smtClean="0">
                <a:hlinkClick r:id="rId3"/>
              </a:rPr>
              <a:t> | </a:t>
            </a:r>
            <a:r>
              <a:rPr lang="fr-CA" dirty="0" err="1" smtClean="0">
                <a:hlinkClick r:id="rId3"/>
              </a:rPr>
              <a:t>FuseSchool</a:t>
            </a:r>
            <a:endParaRPr lang="fr-CA" sz="2800" noProof="0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3B229001-4822-40BC-95B6-3A510021D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56" y="2840764"/>
            <a:ext cx="5003723" cy="281850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D31F5A-E093-41D3-98ED-1F6667FD5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70868"/>
              </p:ext>
            </p:extLst>
          </p:nvPr>
        </p:nvGraphicFramePr>
        <p:xfrm>
          <a:off x="6096000" y="2840764"/>
          <a:ext cx="5565500" cy="2993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750">
                  <a:extLst>
                    <a:ext uri="{9D8B030D-6E8A-4147-A177-3AD203B41FA5}">
                      <a16:colId xmlns:a16="http://schemas.microsoft.com/office/drawing/2014/main" val="742649364"/>
                    </a:ext>
                  </a:extLst>
                </a:gridCol>
                <a:gridCol w="2782750">
                  <a:extLst>
                    <a:ext uri="{9D8B030D-6E8A-4147-A177-3AD203B41FA5}">
                      <a16:colId xmlns:a16="http://schemas.microsoft.com/office/drawing/2014/main" val="1993624474"/>
                    </a:ext>
                  </a:extLst>
                </a:gridCol>
              </a:tblGrid>
              <a:tr h="6829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Charge de +</a:t>
                      </a:r>
                      <a:r>
                        <a:rPr lang="en-US" sz="2800" b="1" dirty="0" smtClean="0"/>
                        <a:t>2/3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Charge de </a:t>
                      </a:r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–1/3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70918"/>
                  </a:ext>
                </a:extLst>
              </a:tr>
              <a:tr h="6829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66232"/>
                  </a:ext>
                </a:extLst>
              </a:tr>
              <a:tr h="6829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Charm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Strange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07246"/>
                  </a:ext>
                </a:extLst>
              </a:tr>
              <a:tr h="6829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Bottom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57583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853" y="255328"/>
            <a:ext cx="2633026" cy="15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8BE6F-7B7F-4892-8804-FDFCF0A3D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4728"/>
            <a:ext cx="10820400" cy="5196072"/>
          </a:xfrm>
        </p:spPr>
        <p:txBody>
          <a:bodyPr>
            <a:normAutofit/>
          </a:bodyPr>
          <a:lstStyle/>
          <a:p>
            <a:r>
              <a:rPr lang="fr-CA" sz="3200" noProof="0" dirty="0" smtClean="0"/>
              <a:t>Deux quarks, les “</a:t>
            </a:r>
            <a:r>
              <a:rPr lang="fr-CA" sz="3200" b="1" noProof="0" dirty="0" smtClean="0"/>
              <a:t>up</a:t>
            </a:r>
            <a:r>
              <a:rPr lang="fr-CA" sz="3200" noProof="0" dirty="0" smtClean="0"/>
              <a:t>” et les “</a:t>
            </a:r>
            <a:r>
              <a:rPr lang="fr-CA" sz="3200" b="1" noProof="0" dirty="0" smtClean="0"/>
              <a:t>down</a:t>
            </a:r>
            <a:r>
              <a:rPr lang="fr-CA" sz="3200" noProof="0" dirty="0" smtClean="0"/>
              <a:t>” sont stables</a:t>
            </a:r>
          </a:p>
          <a:p>
            <a:r>
              <a:rPr lang="fr-CA" sz="3200" noProof="0" dirty="0" smtClean="0"/>
              <a:t>Ils forment les </a:t>
            </a:r>
            <a:r>
              <a:rPr lang="fr-CA" sz="3200" b="1" noProof="0" dirty="0" smtClean="0"/>
              <a:t>protons</a:t>
            </a:r>
            <a:r>
              <a:rPr lang="fr-CA" sz="3200" noProof="0" dirty="0" smtClean="0"/>
              <a:t> et </a:t>
            </a:r>
            <a:r>
              <a:rPr lang="fr-CA" sz="3200" b="1" noProof="0" dirty="0" smtClean="0"/>
              <a:t>neutrons</a:t>
            </a:r>
          </a:p>
          <a:p>
            <a:endParaRPr lang="fr-CA" sz="3200" b="1" noProof="0" dirty="0" smtClean="0"/>
          </a:p>
          <a:p>
            <a:pPr lvl="1"/>
            <a:r>
              <a:rPr lang="fr-CA" sz="3200" noProof="0" dirty="0" smtClean="0"/>
              <a:t>Protons:  deux “up” et un “down” </a:t>
            </a:r>
          </a:p>
          <a:p>
            <a:pPr marL="457200" lvl="1" indent="0">
              <a:buNone/>
            </a:pPr>
            <a:r>
              <a:rPr lang="fr-CA" sz="3200" dirty="0"/>
              <a:t> </a:t>
            </a:r>
            <a:r>
              <a:rPr lang="fr-CA" sz="3200" dirty="0" smtClean="0"/>
              <a:t>  		      </a:t>
            </a:r>
            <a:r>
              <a:rPr lang="fr-CA" sz="3200" noProof="0" dirty="0" smtClean="0"/>
              <a:t>= (+2/3) + (+ 2/3) + (-1/3) </a:t>
            </a:r>
          </a:p>
          <a:p>
            <a:pPr marL="457200" lvl="1" indent="0">
              <a:buNone/>
            </a:pPr>
            <a:r>
              <a:rPr lang="fr-CA" sz="3200" noProof="0" dirty="0" smtClean="0"/>
              <a:t>		      =  charge +1</a:t>
            </a:r>
          </a:p>
          <a:p>
            <a:pPr lvl="1"/>
            <a:endParaRPr lang="fr-CA" sz="3200" noProof="0" dirty="0" smtClean="0"/>
          </a:p>
          <a:p>
            <a:pPr lvl="1"/>
            <a:r>
              <a:rPr lang="fr-CA" sz="3200" noProof="0" dirty="0" smtClean="0"/>
              <a:t>Neutrons:  un “up” et deux “down” </a:t>
            </a:r>
          </a:p>
          <a:p>
            <a:pPr marL="457200" lvl="1" indent="0">
              <a:buNone/>
            </a:pPr>
            <a:r>
              <a:rPr lang="fr-CA" sz="3200" dirty="0" smtClean="0"/>
              <a:t>			= </a:t>
            </a:r>
            <a:r>
              <a:rPr lang="fr-CA" sz="3200" dirty="0"/>
              <a:t>(+2/3) + </a:t>
            </a:r>
            <a:r>
              <a:rPr lang="fr-CA" sz="3200" dirty="0" smtClean="0"/>
              <a:t>(-1/3</a:t>
            </a:r>
            <a:r>
              <a:rPr lang="fr-CA" sz="3200" dirty="0"/>
              <a:t>) + (-1/3)</a:t>
            </a:r>
            <a:endParaRPr lang="fr-CA" sz="3200" dirty="0" smtClean="0"/>
          </a:p>
          <a:p>
            <a:pPr marL="457200" lvl="1" indent="0">
              <a:buNone/>
            </a:pPr>
            <a:r>
              <a:rPr lang="fr-CA" sz="3200" noProof="0" dirty="0" smtClean="0"/>
              <a:t>                    = charge 0</a:t>
            </a:r>
            <a:endParaRPr lang="fr-CA" sz="32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25D12-8A1A-4D96-AB40-AC7B74D6F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139" y="1959077"/>
            <a:ext cx="1842415" cy="1914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034E9-0959-4A00-BD31-41847E0EE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198" y="4634752"/>
            <a:ext cx="2717804" cy="18998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0156" y="2620537"/>
            <a:ext cx="7527073" cy="170613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70156" y="4645903"/>
            <a:ext cx="7527073" cy="170613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6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1920</TotalTime>
  <Words>319</Words>
  <Application>Microsoft Office PowerPoint</Application>
  <PresentationFormat>Widescreen</PresentationFormat>
  <Paragraphs>132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Vapor Trail</vt:lpstr>
      <vt:lpstr>Les particules fondamentales</vt:lpstr>
      <vt:lpstr>Dans Les atomes…..</vt:lpstr>
      <vt:lpstr>Dans Les particules subatomiques…..</vt:lpstr>
      <vt:lpstr>PowerPoint Presentation</vt:lpstr>
      <vt:lpstr>CERN – Le centre européen pour la recherche nucléaire</vt:lpstr>
      <vt:lpstr>LES PARTICULES FONDAMENTALES</vt:lpstr>
      <vt:lpstr>PowerPoint Presentation</vt:lpstr>
      <vt:lpstr>Les Quarks</vt:lpstr>
      <vt:lpstr>PowerPoint Presentation</vt:lpstr>
      <vt:lpstr>LES PARTICULES FONDAMENTALES</vt:lpstr>
      <vt:lpstr>Les leptons</vt:lpstr>
      <vt:lpstr>LES PARTICULES FONDAMENTALES</vt:lpstr>
      <vt:lpstr>Les bosons</vt:lpstr>
      <vt:lpstr>Les bosons</vt:lpstr>
      <vt:lpstr>Vidéos!</vt:lpstr>
      <vt:lpstr>PowerPoint Presentation</vt:lpstr>
      <vt:lpstr>Activité (qui sera collecter et corriger  pour des notes!)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Trinka</dc:creator>
  <cp:lastModifiedBy>Jovina Sorbetti</cp:lastModifiedBy>
  <cp:revision>74</cp:revision>
  <cp:lastPrinted>2019-12-20T16:21:27Z</cp:lastPrinted>
  <dcterms:created xsi:type="dcterms:W3CDTF">2018-01-21T22:37:55Z</dcterms:created>
  <dcterms:modified xsi:type="dcterms:W3CDTF">2020-01-07T22:25:58Z</dcterms:modified>
</cp:coreProperties>
</file>