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93" r:id="rId2"/>
    <p:sldId id="256" r:id="rId3"/>
    <p:sldId id="258" r:id="rId4"/>
    <p:sldId id="259" r:id="rId5"/>
    <p:sldId id="257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95" r:id="rId15"/>
    <p:sldId id="296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98" r:id="rId27"/>
    <p:sldId id="279" r:id="rId28"/>
    <p:sldId id="280" r:id="rId29"/>
    <p:sldId id="281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1"/>
    <p:restoredTop sz="94643"/>
  </p:normalViewPr>
  <p:slideViewPr>
    <p:cSldViewPr>
      <p:cViewPr varScale="1">
        <p:scale>
          <a:sx n="105" d="100"/>
          <a:sy n="105" d="100"/>
        </p:scale>
        <p:origin x="208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DBDF7EC-EB1C-4103-808F-E541CA39EE5B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71993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991819D-044C-4550-AB21-23AFE6ED55E1}" type="datetimeFigureOut">
              <a:rPr lang="en-US" altLang="fr-FR"/>
              <a:pPr>
                <a:defRPr/>
              </a:pPr>
              <a:t>9/17/19</a:t>
            </a:fld>
            <a:endParaRPr lang="en-US" alt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30911FA-163F-40A3-8D95-0E7AEA30B443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91169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E5D455-3865-401A-989D-8EA68BD3B0E8}" type="slidenum">
              <a:rPr lang="en-US" altLang="fr-FR" smtClean="0"/>
              <a:pPr/>
              <a:t>14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517641B-941D-6F42-9A8A-3409F9268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5EE15E-FC7A-C34B-BBE6-5EEC5EDE10B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8F3E956-79D3-C848-A0BB-AB65DCA39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C03DE12-A621-EE41-9D15-98D6EDE8F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72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9152685-E917-0D4C-BF04-D1BC0CBD3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D45121-7CE2-AC46-B821-70A1DABA5AA9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A9AE7D0-BB4A-8245-B5B3-5925EDA96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117FDBC-C4B2-6944-A5AE-E71A4910E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22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79CEDF3-8487-9B4C-914C-7C73555EDF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58D78D-7FC3-504E-BF71-660AA0936DA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4411D9C-0015-9845-ACED-F7BBDA65C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FE4FFED-DF12-7146-BEA3-8F2E53842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0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712FA2B-E82F-AD42-9AD1-BCA9F2D42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4BD0BB-6E16-C241-A981-7500DD5EB6F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5363" name="Rectangle 1026">
            <a:extLst>
              <a:ext uri="{FF2B5EF4-FFF2-40B4-BE49-F238E27FC236}">
                <a16:creationId xmlns:a16="http://schemas.microsoft.com/office/drawing/2014/main" id="{4A9FD6E1-3D20-F94D-B734-03BF29633D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1027">
            <a:extLst>
              <a:ext uri="{FF2B5EF4-FFF2-40B4-BE49-F238E27FC236}">
                <a16:creationId xmlns:a16="http://schemas.microsoft.com/office/drawing/2014/main" id="{202C0F4F-FAE9-A949-B477-D216200AD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1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940CF7A-8BFD-3149-AF21-6AADB3FFDD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F8CC71-83FA-3848-B538-E424B039D28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A20114B-AC2C-F84C-BF03-B7AB59A56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D15B4B2-C0DB-8243-90A8-C4E958FF4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0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8A3BBE8-636D-8040-9DA2-ABA628C1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E6DE1E-FFF3-F34B-8E47-F34F0757B77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21F5170-57DF-5C41-A3A1-70FAEBDA63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1D71CE0-5125-CC4F-9522-DA190CA99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8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4ABDF36-290C-5D4D-A5C2-2367F25AC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518FE8-A3DB-494D-B1B7-BB223109666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6E2537B-0D87-EF48-8885-E7F5CEDED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76581A1-7196-774E-978B-6312DBC19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58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BF2D94F0-CACB-C049-9423-DB0F44E80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43040B-C849-294D-B2E2-C0AF9846F22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3F1ACCC-E0E6-5543-A708-C25AEDFF2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CBB6ED7-6551-2549-983B-B213C4E01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5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98E1246-E533-914F-AD6B-BD5B2E0CD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FE77A0-B131-1744-8113-85A64ECCD83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1D9E33B-E8C4-144D-90AE-D5BF00B39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4668B5E-7748-804A-99DB-61FD0EC8B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5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32C407D-7771-734D-8306-7B831D1C7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135714-A754-5A43-81A9-17CFF942C30C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22DF320-A1DF-F146-8721-C3ED53B54A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5AF4662-63FE-A041-AD69-6100A8306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7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45B3D48-E60B-EE48-9207-4FFDC44732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30DCA4-6017-1C4F-936A-5166AA72CB08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5FA8BB0-E32C-6E46-A25A-EE8495696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973347B-0C95-E94A-990D-A6ABD3223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3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B4FF-A668-4E66-9B6A-C28FA27E8B73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0899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6D291-27FA-4A21-A657-DB767F97E9CE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076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0C77E-850C-4D21-835C-4829AE6E34D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677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0330A-5861-488C-B2C1-B2E87A6BF8DF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0589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02C3E-D608-46D0-9660-EA312553824C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3767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A29F-91AC-4DA0-9F70-985081F3CD7C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2207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681A7-68E3-4E31-BDA5-2B2A51411C28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3473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8990-AF3D-445B-B4BF-4CE53DC258B1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0752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05E4-DB72-4188-82BC-76B9D94D9BEA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8538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3C7B4-F7CF-40A7-942B-62817B10EBFC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4797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ABC84-2D9D-429C-9486-EAD5007CE1AF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6053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imes New Roman" pitchFamily="18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latin typeface="Times New Roman" pitchFamily="18" charset="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1F461ACE-AACF-4BAC-AFED-54B1C61033B3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les-regles-du-labo/74c076ad-4dd7-45de-92ad-df5848ecc78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b="1" i="1">
                <a:ea typeface="ＭＳ Ｐゴシック" pitchFamily="34" charset="-128"/>
              </a:rPr>
              <a:t>La s</a:t>
            </a:r>
            <a:r>
              <a:rPr lang="en-US" altLang="fr-FR" b="1" i="1">
                <a:ea typeface="ＭＳ Ｐゴシック" pitchFamily="34" charset="-128"/>
                <a:cs typeface="Times New Roman" pitchFamily="18" charset="0"/>
              </a:rPr>
              <a:t>écurité:  un remue méninge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fr-FR" b="1" dirty="0">
                <a:ea typeface="ＭＳ Ｐゴシック" pitchFamily="34" charset="-128"/>
              </a:rPr>
              <a:t>Pensez a tout ce que tu connais au sujet de la s</a:t>
            </a:r>
            <a:r>
              <a:rPr lang="fr-CA" altLang="fr-FR" b="1" dirty="0">
                <a:ea typeface="ＭＳ Ｐゴシック" pitchFamily="34" charset="-128"/>
                <a:cs typeface="Arial" charset="0"/>
              </a:rPr>
              <a:t>écurité…</a:t>
            </a:r>
          </a:p>
          <a:p>
            <a:pPr>
              <a:buFont typeface="Wingdings" pitchFamily="2" charset="2"/>
              <a:buNone/>
            </a:pPr>
            <a:endParaRPr lang="fr-CA" altLang="fr-FR" b="1" dirty="0">
              <a:ea typeface="ＭＳ Ｐゴシック" pitchFamily="34" charset="-128"/>
              <a:cs typeface="Arial" charset="0"/>
            </a:endParaRPr>
          </a:p>
          <a:p>
            <a:pPr lvl="1"/>
            <a:r>
              <a:rPr lang="fr-CA" altLang="fr-FR" b="1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ex:  l</a:t>
            </a:r>
            <a:r>
              <a:rPr lang="fr-CA" altLang="en-US" b="1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’</a:t>
            </a:r>
            <a:r>
              <a:rPr lang="fr-CA" altLang="fr-FR" b="1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équipement de sécurité, les règles, les symboles, etc.</a:t>
            </a:r>
          </a:p>
          <a:p>
            <a:endParaRPr lang="fr-CA" altLang="fr-FR" b="1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 b="1" dirty="0">
                <a:latin typeface="Rockwell Extra Bold" pitchFamily="18" charset="0"/>
                <a:ea typeface="ＭＳ Ｐゴシック" pitchFamily="34" charset="-128"/>
              </a:rPr>
              <a:t>La douche de s</a:t>
            </a:r>
            <a:r>
              <a:rPr lang="en-US" altLang="fr-FR" b="1" dirty="0">
                <a:latin typeface="Rockwell Extra Bold" pitchFamily="18" charset="0"/>
                <a:ea typeface="ＭＳ Ｐゴシック" pitchFamily="34" charset="-128"/>
              </a:rPr>
              <a:t>é</a:t>
            </a:r>
            <a:r>
              <a:rPr lang="en-CA" altLang="fr-FR" b="1" dirty="0" err="1">
                <a:latin typeface="Rockwell Extra Bold" pitchFamily="18" charset="0"/>
                <a:ea typeface="ＭＳ Ｐゴシック" pitchFamily="34" charset="-128"/>
              </a:rPr>
              <a:t>curit</a:t>
            </a:r>
            <a:r>
              <a:rPr lang="en-US" altLang="fr-FR" b="1" dirty="0">
                <a:latin typeface="Rockwell Extra Bold" pitchFamily="18" charset="0"/>
                <a:ea typeface="ＭＳ Ｐゴシック" pitchFamily="34" charset="-128"/>
              </a:rPr>
              <a:t>é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989138"/>
            <a:ext cx="5060950" cy="3889375"/>
          </a:xfrm>
        </p:spPr>
        <p:txBody>
          <a:bodyPr/>
          <a:lstStyle/>
          <a:p>
            <a:pPr eaLnBrk="1" hangingPunct="1"/>
            <a:r>
              <a:rPr lang="en-CA" altLang="fr-FR" sz="2800">
                <a:ea typeface="ＭＳ Ｐゴシック" pitchFamily="34" charset="-128"/>
              </a:rPr>
              <a:t>Pour les grands renversements de produits chimiques sur une personne</a:t>
            </a:r>
          </a:p>
          <a:p>
            <a:pPr eaLnBrk="1" hangingPunct="1"/>
            <a:r>
              <a:rPr lang="en-CA" altLang="fr-FR" sz="2800">
                <a:ea typeface="ＭＳ Ｐゴシック" pitchFamily="34" charset="-128"/>
              </a:rPr>
              <a:t>Enlever les v</a:t>
            </a:r>
            <a:r>
              <a:rPr lang="en-US" altLang="fr-FR" sz="2800">
                <a:ea typeface="ＭＳ Ｐゴシック" pitchFamily="34" charset="-128"/>
                <a:cs typeface="Arial" charset="0"/>
              </a:rPr>
              <a:t>ê</a:t>
            </a:r>
            <a:r>
              <a:rPr lang="en-CA" altLang="fr-FR" sz="2800">
                <a:ea typeface="ＭＳ Ｐゴシック" pitchFamily="34" charset="-128"/>
              </a:rPr>
              <a:t>tements affectés, tirer le </a:t>
            </a:r>
            <a:r>
              <a:rPr lang="en-CA" altLang="en-US" sz="2800">
                <a:ea typeface="ＭＳ Ｐゴシック" pitchFamily="34" charset="-128"/>
              </a:rPr>
              <a:t>“</a:t>
            </a:r>
            <a:r>
              <a:rPr lang="en-CA" altLang="fr-FR" sz="2800">
                <a:ea typeface="ＭＳ Ｐゴシック" pitchFamily="34" charset="-128"/>
              </a:rPr>
              <a:t>triangle</a:t>
            </a:r>
            <a:r>
              <a:rPr lang="en-CA" altLang="en-US" sz="2800">
                <a:ea typeface="ＭＳ Ｐゴシック" pitchFamily="34" charset="-128"/>
              </a:rPr>
              <a:t>”</a:t>
            </a:r>
            <a:r>
              <a:rPr lang="en-CA" altLang="fr-FR" sz="2800">
                <a:ea typeface="ＭＳ Ｐゴシック" pitchFamily="34" charset="-128"/>
              </a:rPr>
              <a:t> et rincer pour 15 minutes</a:t>
            </a:r>
            <a:endParaRPr lang="en-US" altLang="fr-FR" sz="2800">
              <a:ea typeface="ＭＳ Ｐゴシック" pitchFamily="34" charset="-128"/>
            </a:endParaRPr>
          </a:p>
        </p:txBody>
      </p:sp>
      <p:pic>
        <p:nvPicPr>
          <p:cNvPr id="12292" name="Picture 1" descr="s19-310pvc_combination-un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21129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 b="1" dirty="0">
                <a:latin typeface="Rockwell Extra Bold" pitchFamily="18" charset="0"/>
                <a:ea typeface="ＭＳ Ｐゴシック" pitchFamily="34" charset="-128"/>
              </a:rPr>
              <a:t>La sortie </a:t>
            </a:r>
            <a:r>
              <a:rPr lang="en-CA" altLang="fr-FR" b="1" dirty="0" err="1">
                <a:latin typeface="Rockwell Extra Bold" pitchFamily="18" charset="0"/>
                <a:ea typeface="ＭＳ Ｐゴシック" pitchFamily="34" charset="-128"/>
              </a:rPr>
              <a:t>d</a:t>
            </a:r>
            <a:r>
              <a:rPr lang="en-CA" altLang="en-US" b="1" dirty="0" err="1">
                <a:latin typeface="Rockwell Extra Bold" pitchFamily="18" charset="0"/>
                <a:ea typeface="ＭＳ Ｐゴシック" pitchFamily="34" charset="-128"/>
              </a:rPr>
              <a:t>’</a:t>
            </a:r>
            <a:r>
              <a:rPr lang="en-CA" altLang="fr-FR" b="1" dirty="0" err="1">
                <a:latin typeface="Rockwell Extra Bold" pitchFamily="18" charset="0"/>
                <a:ea typeface="ＭＳ Ｐゴシック" pitchFamily="34" charset="-128"/>
              </a:rPr>
              <a:t>urgence</a:t>
            </a:r>
            <a:endParaRPr lang="en-US" altLang="fr-FR" b="1" dirty="0">
              <a:latin typeface="Rockwell Extra Bold" pitchFamily="18" charset="0"/>
              <a:ea typeface="ＭＳ Ｐゴシック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11600"/>
            <a:ext cx="8153400" cy="2109788"/>
          </a:xfrm>
        </p:spPr>
        <p:txBody>
          <a:bodyPr/>
          <a:lstStyle/>
          <a:p>
            <a:pPr eaLnBrk="1" hangingPunct="1"/>
            <a:r>
              <a:rPr lang="fr-CA" altLang="fr-FR" dirty="0">
                <a:ea typeface="ＭＳ Ｐゴシック" pitchFamily="34" charset="-128"/>
              </a:rPr>
              <a:t>Pour sortir vite du bâtiment</a:t>
            </a:r>
          </a:p>
          <a:p>
            <a:pPr eaLnBrk="1" hangingPunct="1"/>
            <a:r>
              <a:rPr lang="fr-CA" altLang="fr-FR" dirty="0">
                <a:ea typeface="ＭＳ Ｐゴシック" pitchFamily="34" charset="-128"/>
              </a:rPr>
              <a:t>Suivre la fl</a:t>
            </a:r>
            <a:r>
              <a:rPr lang="fr-CA" altLang="fr-FR" dirty="0">
                <a:ea typeface="ＭＳ Ｐゴシック" pitchFamily="34" charset="-128"/>
                <a:cs typeface="Arial" charset="0"/>
              </a:rPr>
              <a:t>èche</a:t>
            </a:r>
            <a:r>
              <a:rPr lang="fr-CA" altLang="fr-FR" dirty="0">
                <a:ea typeface="ＭＳ Ｐゴシック" pitchFamily="34" charset="-128"/>
              </a:rPr>
              <a:t> sur la sortie d</a:t>
            </a:r>
            <a:r>
              <a:rPr lang="fr-CA" altLang="en-US" dirty="0">
                <a:ea typeface="ＭＳ Ｐゴシック" pitchFamily="34" charset="-128"/>
              </a:rPr>
              <a:t>’</a:t>
            </a:r>
            <a:r>
              <a:rPr lang="fr-CA" altLang="fr-FR" dirty="0">
                <a:ea typeface="ＭＳ Ｐゴシック" pitchFamily="34" charset="-128"/>
              </a:rPr>
              <a:t>urgence</a:t>
            </a:r>
          </a:p>
          <a:p>
            <a:pPr eaLnBrk="1" hangingPunct="1"/>
            <a:r>
              <a:rPr lang="fr-CA" altLang="fr-FR" dirty="0">
                <a:ea typeface="ＭＳ Ｐゴシック" pitchFamily="34" charset="-128"/>
              </a:rPr>
              <a:t>Notre lieu de rencontre est dans le champ à côté de l’école à « 121 »</a:t>
            </a:r>
          </a:p>
        </p:txBody>
      </p:sp>
      <p:pic>
        <p:nvPicPr>
          <p:cNvPr id="13316" name="Picture 4" descr="Emergency_Exit_Sign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44675"/>
            <a:ext cx="18716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 b="1" dirty="0">
                <a:latin typeface="Rockwell Extra Bold" pitchFamily="18" charset="0"/>
                <a:ea typeface="ＭＳ Ｐゴシック" pitchFamily="34" charset="-128"/>
              </a:rPr>
              <a:t>La valve pour le </a:t>
            </a:r>
            <a:r>
              <a:rPr lang="en-CA" altLang="fr-FR" b="1" dirty="0" err="1">
                <a:latin typeface="Rockwell Extra Bold" pitchFamily="18" charset="0"/>
                <a:ea typeface="ＭＳ Ｐゴシック" pitchFamily="34" charset="-128"/>
              </a:rPr>
              <a:t>gaz</a:t>
            </a:r>
            <a:endParaRPr lang="en-US" altLang="fr-FR" b="1" dirty="0">
              <a:latin typeface="Rockwell Extra Bold" pitchFamily="18" charset="0"/>
              <a:ea typeface="ＭＳ Ｐゴシック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783013"/>
            <a:ext cx="8153400" cy="2084387"/>
          </a:xfrm>
        </p:spPr>
        <p:txBody>
          <a:bodyPr/>
          <a:lstStyle/>
          <a:p>
            <a:pPr eaLnBrk="1" hangingPunct="1"/>
            <a:r>
              <a:rPr lang="fr-CA" altLang="fr-FR" dirty="0">
                <a:ea typeface="ＭＳ Ｐゴシック" pitchFamily="34" charset="-128"/>
              </a:rPr>
              <a:t>Contr</a:t>
            </a:r>
            <a:r>
              <a:rPr lang="fr-CA" altLang="fr-FR" dirty="0">
                <a:ea typeface="ＭＳ Ｐゴシック" pitchFamily="34" charset="-128"/>
                <a:cs typeface="Arial" charset="0"/>
              </a:rPr>
              <a:t>ôle le gaz pour toute la salle</a:t>
            </a:r>
          </a:p>
          <a:p>
            <a:pPr eaLnBrk="1" hangingPunct="1"/>
            <a:r>
              <a:rPr lang="fr-CA" altLang="fr-FR" dirty="0">
                <a:ea typeface="ＭＳ Ｐゴシック" pitchFamily="34" charset="-128"/>
                <a:cs typeface="Arial" charset="0"/>
              </a:rPr>
              <a:t>Fermer la valve principale—sous le comptoir– si il y a un feu mais seulement si ça peut être fait en sécurité </a:t>
            </a:r>
          </a:p>
        </p:txBody>
      </p:sp>
      <p:pic>
        <p:nvPicPr>
          <p:cNvPr id="14340" name="Picture 4" descr="valve-prod_detail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16113"/>
            <a:ext cx="309562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b="1" dirty="0">
                <a:latin typeface="Rockwell Extra Bold" pitchFamily="18" charset="0"/>
                <a:ea typeface="ＭＳ Ｐゴシック" pitchFamily="34" charset="-128"/>
              </a:rPr>
              <a:t>Le balai et la pelle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460750"/>
            <a:ext cx="8153400" cy="2406650"/>
          </a:xfrm>
        </p:spPr>
        <p:txBody>
          <a:bodyPr/>
          <a:lstStyle/>
          <a:p>
            <a:pPr eaLnBrk="1" hangingPunct="1"/>
            <a:r>
              <a:rPr lang="fr-CA" altLang="fr-FR" dirty="0">
                <a:ea typeface="ＭＳ Ｐゴシック" pitchFamily="34" charset="-128"/>
              </a:rPr>
              <a:t>Pour que les personnes ne se blessent pas sur le verre bris</a:t>
            </a:r>
            <a:r>
              <a:rPr lang="fr-CA" altLang="fr-FR" dirty="0">
                <a:ea typeface="ＭＳ Ｐゴシック" pitchFamily="34" charset="-128"/>
                <a:cs typeface="Arial" charset="0"/>
              </a:rPr>
              <a:t>é</a:t>
            </a:r>
          </a:p>
          <a:p>
            <a:pPr eaLnBrk="1" hangingPunct="1"/>
            <a:r>
              <a:rPr lang="fr-CA" altLang="fr-FR" dirty="0">
                <a:ea typeface="ＭＳ Ｐゴシック" pitchFamily="34" charset="-128"/>
                <a:cs typeface="Arial" charset="0"/>
              </a:rPr>
              <a:t>Nettoyer le verre cassé le plus vite possible!  </a:t>
            </a:r>
          </a:p>
          <a:p>
            <a:pPr eaLnBrk="1" hangingPunct="1"/>
            <a:r>
              <a:rPr lang="fr-CA" altLang="fr-FR" dirty="0">
                <a:ea typeface="ＭＳ Ｐゴシック" pitchFamily="34" charset="-128"/>
                <a:cs typeface="Arial" charset="0"/>
              </a:rPr>
              <a:t>Et tenez la classe en ordre!!</a:t>
            </a:r>
          </a:p>
        </p:txBody>
      </p:sp>
      <p:pic>
        <p:nvPicPr>
          <p:cNvPr id="15364" name="Picture 4" descr="b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73238"/>
            <a:ext cx="216058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>
                <a:latin typeface="Rockwell Extra Bold" pitchFamily="18" charset="0"/>
                <a:ea typeface="ＭＳ Ｐゴシック" pitchFamily="34" charset="-128"/>
              </a:rPr>
              <a:t>Ton </a:t>
            </a:r>
            <a:r>
              <a:rPr lang="en-US" altLang="fr-FR" dirty="0" err="1">
                <a:latin typeface="Rockwell Extra Bold" pitchFamily="18" charset="0"/>
                <a:ea typeface="ＭＳ Ｐゴシック" pitchFamily="34" charset="-128"/>
              </a:rPr>
              <a:t>cerveau</a:t>
            </a:r>
            <a:r>
              <a:rPr lang="en-US" altLang="fr-FR" dirty="0">
                <a:latin typeface="Rockwell Extra Bold" pitchFamily="18" charset="0"/>
                <a:ea typeface="ＭＳ Ｐゴシック" pitchFamily="34" charset="-128"/>
              </a:rPr>
              <a:t>!!! </a:t>
            </a:r>
          </a:p>
        </p:txBody>
      </p:sp>
      <p:pic>
        <p:nvPicPr>
          <p:cNvPr id="16387" name="Picture 5" descr="depositphotos_25418727-Cute-brain-cartoon-character-poin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276475"/>
            <a:ext cx="33115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27538" y="2276475"/>
            <a:ext cx="425926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dirty="0"/>
              <a:t>Faites des bonnes choix</a:t>
            </a:r>
          </a:p>
          <a:p>
            <a:r>
              <a:rPr lang="fr-FR" altLang="fr-FR" dirty="0"/>
              <a:t>Soyez responsables</a:t>
            </a:r>
          </a:p>
          <a:p>
            <a:r>
              <a:rPr lang="fr-FR" altLang="fr-FR"/>
              <a:t>Demandez si vous n’êtes pas certains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229600" cy="3960812"/>
          </a:xfrm>
        </p:spPr>
        <p:txBody>
          <a:bodyPr/>
          <a:lstStyle/>
          <a:p>
            <a:pPr algn="ctr" eaLnBrk="1" hangingPunct="1"/>
            <a:r>
              <a:rPr lang="en-CA" altLang="fr-FR" sz="4800">
                <a:latin typeface="Impact" pitchFamily="34" charset="0"/>
                <a:ea typeface="ＭＳ Ｐゴシック" pitchFamily="34" charset="-128"/>
              </a:rPr>
              <a:t>Partie II:  </a:t>
            </a:r>
            <a:br>
              <a:rPr lang="en-CA" altLang="fr-FR" sz="4800">
                <a:latin typeface="Impact" pitchFamily="34" charset="0"/>
                <a:ea typeface="ＭＳ Ｐゴシック" pitchFamily="34" charset="-128"/>
              </a:rPr>
            </a:br>
            <a:r>
              <a:rPr lang="en-CA" altLang="fr-FR" sz="4800">
                <a:latin typeface="OldgateLaneOutline" pitchFamily="2" charset="0"/>
                <a:ea typeface="ＭＳ Ｐゴシック" pitchFamily="34" charset="-128"/>
              </a:rPr>
              <a:t>SIMDUT</a:t>
            </a:r>
            <a:br>
              <a:rPr lang="en-US" altLang="fr-FR" sz="4800">
                <a:latin typeface="OldgateLaneOutline" pitchFamily="2" charset="0"/>
                <a:ea typeface="ＭＳ Ｐゴシック" pitchFamily="34" charset="-128"/>
              </a:rPr>
            </a:br>
            <a:br>
              <a:rPr lang="en-US" altLang="fr-FR" sz="4800">
                <a:latin typeface="OldgateLaneOutline" pitchFamily="2" charset="0"/>
                <a:ea typeface="ＭＳ Ｐゴシック" pitchFamily="34" charset="-128"/>
              </a:rPr>
            </a:br>
            <a:endParaRPr lang="en-US" altLang="fr-FR" sz="4800">
              <a:latin typeface="Impact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 dirty="0" err="1">
                <a:latin typeface="Rockwell Extra Bold" pitchFamily="18" charset="0"/>
                <a:ea typeface="ＭＳ Ｐゴシック" pitchFamily="34" charset="-128"/>
              </a:rPr>
              <a:t>SIMDUT</a:t>
            </a:r>
            <a:r>
              <a:rPr lang="en-CA" altLang="fr-FR" dirty="0">
                <a:latin typeface="Rockwell Extra Bold" pitchFamily="18" charset="0"/>
                <a:ea typeface="ＭＳ Ｐゴシック" pitchFamily="34" charset="-128"/>
              </a:rPr>
              <a:t> 2015</a:t>
            </a:r>
            <a:endParaRPr lang="en-US" altLang="fr-FR" dirty="0">
              <a:latin typeface="Rockwell Extra Bold" pitchFamily="18" charset="0"/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fr-FR" b="1" dirty="0" err="1">
                <a:ea typeface="ＭＳ Ｐゴシック" pitchFamily="34" charset="-128"/>
              </a:rPr>
              <a:t>S</a:t>
            </a:r>
            <a:r>
              <a:rPr lang="en-CA" altLang="fr-FR" dirty="0" err="1">
                <a:ea typeface="ＭＳ Ｐゴシック" pitchFamily="34" charset="-128"/>
              </a:rPr>
              <a:t>yst</a:t>
            </a:r>
            <a:r>
              <a:rPr lang="en-US" altLang="fr-FR" dirty="0" err="1">
                <a:ea typeface="ＭＳ Ｐゴシック" pitchFamily="34" charset="-128"/>
                <a:cs typeface="Arial" charset="0"/>
              </a:rPr>
              <a:t>ème</a:t>
            </a:r>
            <a:endParaRPr lang="en-US" altLang="fr-FR" dirty="0"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CA" altLang="fr-FR" dirty="0" err="1">
                <a:ea typeface="ＭＳ Ｐゴシック" pitchFamily="34" charset="-128"/>
                <a:cs typeface="Arial" charset="0"/>
              </a:rPr>
              <a:t>d’</a:t>
            </a:r>
            <a:r>
              <a:rPr lang="en-CA" altLang="fr-FR" b="1" dirty="0" err="1">
                <a:ea typeface="ＭＳ Ｐゴシック" pitchFamily="34" charset="-128"/>
                <a:cs typeface="Arial" charset="0"/>
              </a:rPr>
              <a:t>I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nformation</a:t>
            </a:r>
            <a:r>
              <a:rPr lang="en-CA" altLang="fr-FR" b="1" dirty="0">
                <a:ea typeface="ＭＳ Ｐゴシック" pitchFamily="34" charset="-128"/>
                <a:cs typeface="Arial" charset="0"/>
              </a:rPr>
              <a:t> 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sur les</a:t>
            </a:r>
          </a:p>
          <a:p>
            <a:pPr eaLnBrk="1" hangingPunct="1"/>
            <a:r>
              <a:rPr lang="en-CA" altLang="fr-FR" b="1" dirty="0">
                <a:ea typeface="ＭＳ Ｐゴシック" pitchFamily="34" charset="-128"/>
                <a:cs typeface="Arial" charset="0"/>
              </a:rPr>
              <a:t>M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ati</a:t>
            </a:r>
            <a:r>
              <a:rPr lang="en-US" altLang="fr-FR" dirty="0" err="1">
                <a:ea typeface="ＭＳ Ｐゴシック" pitchFamily="34" charset="-128"/>
                <a:cs typeface="Arial" charset="0"/>
              </a:rPr>
              <a:t>ères</a:t>
            </a:r>
            <a:endParaRPr lang="en-US" altLang="fr-FR" dirty="0"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CA" altLang="fr-FR" b="1" dirty="0" err="1">
                <a:ea typeface="ＭＳ Ｐゴシック" pitchFamily="34" charset="-128"/>
                <a:cs typeface="Arial" charset="0"/>
              </a:rPr>
              <a:t>D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angereuses</a:t>
            </a:r>
            <a:endParaRPr lang="en-CA" altLang="fr-FR" dirty="0"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CA" altLang="fr-FR" b="1" dirty="0" err="1">
                <a:ea typeface="ＭＳ Ｐゴシック" pitchFamily="34" charset="-128"/>
                <a:cs typeface="Arial" charset="0"/>
              </a:rPr>
              <a:t>U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tilis</a:t>
            </a:r>
            <a:r>
              <a:rPr lang="en-US" altLang="fr-FR" dirty="0" err="1">
                <a:ea typeface="ＭＳ Ｐゴシック" pitchFamily="34" charset="-128"/>
                <a:cs typeface="Arial" charset="0"/>
              </a:rPr>
              <a:t>ées</a:t>
            </a:r>
            <a:r>
              <a:rPr lang="en-US" altLang="fr-FR" dirty="0">
                <a:ea typeface="ＭＳ Ｐゴシック" pitchFamily="34" charset="-128"/>
                <a:cs typeface="Arial" charset="0"/>
              </a:rPr>
              <a:t> au</a:t>
            </a:r>
          </a:p>
          <a:p>
            <a:pPr eaLnBrk="1" hangingPunct="1"/>
            <a:r>
              <a:rPr lang="en-CA" altLang="fr-FR" b="1" dirty="0">
                <a:ea typeface="ＭＳ Ｐゴシック" pitchFamily="34" charset="-128"/>
                <a:cs typeface="Arial" charset="0"/>
              </a:rPr>
              <a:t>T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ravail</a:t>
            </a:r>
            <a:endParaRPr lang="en-US" altLang="fr-FR" dirty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>
                <a:latin typeface="Rockwell Extra Bold" pitchFamily="18" charset="0"/>
                <a:ea typeface="ＭＳ Ｐゴシック" pitchFamily="34" charset="-128"/>
              </a:rPr>
              <a:t>Qu</a:t>
            </a:r>
            <a:r>
              <a:rPr lang="en-CA" altLang="en-US">
                <a:latin typeface="Rockwell Extra Bold" pitchFamily="18" charset="0"/>
                <a:ea typeface="ＭＳ Ｐゴシック" pitchFamily="34" charset="-128"/>
              </a:rPr>
              <a:t>’</a:t>
            </a:r>
            <a:r>
              <a:rPr lang="en-CA" altLang="fr-FR">
                <a:latin typeface="Rockwell Extra Bold" pitchFamily="18" charset="0"/>
                <a:ea typeface="ＭＳ Ｐゴシック" pitchFamily="34" charset="-128"/>
              </a:rPr>
              <a:t>est-ce que c</a:t>
            </a:r>
            <a:r>
              <a:rPr lang="en-CA" altLang="en-US">
                <a:latin typeface="Rockwell Extra Bold" pitchFamily="18" charset="0"/>
                <a:ea typeface="ＭＳ Ｐゴシック" pitchFamily="34" charset="-128"/>
              </a:rPr>
              <a:t>’</a:t>
            </a:r>
            <a:r>
              <a:rPr lang="en-CA" altLang="fr-FR">
                <a:latin typeface="Rockwell Extra Bold" pitchFamily="18" charset="0"/>
                <a:ea typeface="ＭＳ Ｐゴシック" pitchFamily="34" charset="-128"/>
              </a:rPr>
              <a:t>est?</a:t>
            </a:r>
            <a:endParaRPr lang="en-US" altLang="fr-FR">
              <a:latin typeface="Rockwell Extra Bold" pitchFamily="18" charset="0"/>
              <a:ea typeface="ＭＳ Ｐゴシック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fr-FR" dirty="0">
                <a:ea typeface="ＭＳ Ｐゴシック" pitchFamily="34" charset="-128"/>
              </a:rPr>
              <a:t>Un </a:t>
            </a:r>
            <a:r>
              <a:rPr lang="en-CA" altLang="fr-FR" dirty="0" err="1">
                <a:ea typeface="ＭＳ Ｐゴシック" pitchFamily="34" charset="-128"/>
              </a:rPr>
              <a:t>syst</a:t>
            </a:r>
            <a:r>
              <a:rPr lang="en-US" altLang="fr-FR" dirty="0">
                <a:ea typeface="ＭＳ Ｐゴシック" pitchFamily="34" charset="-128"/>
                <a:cs typeface="Arial" charset="0"/>
              </a:rPr>
              <a:t>è</a:t>
            </a:r>
            <a:r>
              <a:rPr lang="en-CA" altLang="fr-FR" dirty="0">
                <a:ea typeface="ＭＳ Ｐゴシック" pitchFamily="34" charset="-128"/>
              </a:rPr>
              <a:t>me de </a:t>
            </a:r>
            <a:r>
              <a:rPr lang="en-CA" altLang="fr-FR" b="1" u="sng" dirty="0" err="1">
                <a:ea typeface="ＭＳ Ｐゴシック" pitchFamily="34" charset="-128"/>
              </a:rPr>
              <a:t>symboles</a:t>
            </a:r>
            <a:r>
              <a:rPr lang="en-CA" altLang="fr-FR" dirty="0">
                <a:ea typeface="ＭＳ Ｐゴシック" pitchFamily="34" charset="-128"/>
              </a:rPr>
              <a:t> et </a:t>
            </a:r>
            <a:r>
              <a:rPr lang="en-CA" altLang="fr-FR" b="1" u="sng" dirty="0" err="1">
                <a:ea typeface="ＭＳ Ｐゴシック" pitchFamily="34" charset="-128"/>
              </a:rPr>
              <a:t>d</a:t>
            </a:r>
            <a:r>
              <a:rPr lang="en-CA" altLang="en-US" b="1" u="sng" dirty="0" err="1">
                <a:ea typeface="ＭＳ Ｐゴシック" pitchFamily="34" charset="-128"/>
              </a:rPr>
              <a:t>’</a:t>
            </a:r>
            <a:r>
              <a:rPr lang="en-CA" altLang="fr-FR" b="1" u="sng" dirty="0" err="1">
                <a:ea typeface="ＭＳ Ｐゴシック" pitchFamily="34" charset="-128"/>
              </a:rPr>
              <a:t>information</a:t>
            </a:r>
            <a:r>
              <a:rPr lang="en-CA" altLang="fr-FR" dirty="0">
                <a:ea typeface="ＭＳ Ｐゴシック" pitchFamily="34" charset="-128"/>
              </a:rPr>
              <a:t> pour </a:t>
            </a:r>
            <a:r>
              <a:rPr lang="en-CA" altLang="fr-FR" dirty="0" err="1">
                <a:ea typeface="ＭＳ Ｐゴシック" pitchFamily="34" charset="-128"/>
              </a:rPr>
              <a:t>prot</a:t>
            </a:r>
            <a:r>
              <a:rPr lang="en-US" altLang="fr-FR" dirty="0">
                <a:ea typeface="ＭＳ Ｐゴシック" pitchFamily="34" charset="-128"/>
                <a:cs typeface="Arial" charset="0"/>
              </a:rPr>
              <a:t>é</a:t>
            </a:r>
            <a:r>
              <a:rPr lang="en-CA" altLang="fr-FR" dirty="0" err="1">
                <a:ea typeface="ＭＳ Ｐゴシック" pitchFamily="34" charset="-128"/>
              </a:rPr>
              <a:t>ger</a:t>
            </a:r>
            <a:r>
              <a:rPr lang="en-CA" altLang="fr-FR" dirty="0">
                <a:ea typeface="ＭＳ Ｐゴシック" pitchFamily="34" charset="-128"/>
              </a:rPr>
              <a:t> les </a:t>
            </a:r>
            <a:r>
              <a:rPr lang="en-CA" altLang="fr-FR" dirty="0" err="1">
                <a:ea typeface="ＭＳ Ｐゴシック" pitchFamily="34" charset="-128"/>
              </a:rPr>
              <a:t>travailleurs</a:t>
            </a:r>
            <a:r>
              <a:rPr lang="en-CA" altLang="fr-FR" dirty="0">
                <a:ea typeface="ＭＳ Ｐゴシック" pitchFamily="34" charset="-128"/>
              </a:rPr>
              <a:t> (et </a:t>
            </a:r>
            <a:r>
              <a:rPr lang="en-CA" altLang="fr-FR" dirty="0" err="1">
                <a:ea typeface="ＭＳ Ｐゴシック" pitchFamily="34" charset="-128"/>
              </a:rPr>
              <a:t>vous</a:t>
            </a:r>
            <a:r>
              <a:rPr lang="en-CA" altLang="fr-FR" dirty="0">
                <a:ea typeface="ＭＳ Ｐゴシック" pitchFamily="34" charset="-128"/>
              </a:rPr>
              <a:t>, les </a:t>
            </a:r>
            <a:r>
              <a:rPr lang="en-US" altLang="fr-FR" dirty="0" err="1">
                <a:ea typeface="ＭＳ Ｐゴシック" pitchFamily="34" charset="-128"/>
                <a:cs typeface="Arial" charset="0"/>
              </a:rPr>
              <a:t>élè</a:t>
            </a:r>
            <a:r>
              <a:rPr lang="en-CA" altLang="fr-FR" dirty="0" err="1">
                <a:ea typeface="ＭＳ Ｐゴシック" pitchFamily="34" charset="-128"/>
              </a:rPr>
              <a:t>ves</a:t>
            </a:r>
            <a:r>
              <a:rPr lang="en-CA" altLang="fr-FR" dirty="0">
                <a:ea typeface="ＭＳ Ｐゴシック" pitchFamily="34" charset="-128"/>
              </a:rPr>
              <a:t> </a:t>
            </a:r>
            <a:r>
              <a:rPr lang="en-CA" altLang="fr-FR" dirty="0">
                <a:ea typeface="ＭＳ Ｐゴシック" pitchFamily="34" charset="-128"/>
                <a:sym typeface="Wingdings" pitchFamily="2" charset="2"/>
              </a:rPr>
              <a:t> )</a:t>
            </a:r>
          </a:p>
          <a:p>
            <a:pPr eaLnBrk="1" hangingPunct="1"/>
            <a:r>
              <a:rPr lang="en-CA" altLang="fr-FR" dirty="0">
                <a:ea typeface="ＭＳ Ｐゴシック" pitchFamily="34" charset="-128"/>
                <a:sym typeface="Wingdings" pitchFamily="2" charset="2"/>
              </a:rPr>
              <a:t>Pour les </a:t>
            </a:r>
            <a:r>
              <a:rPr lang="en-CA" altLang="fr-FR" b="1" u="sng" dirty="0" err="1">
                <a:ea typeface="ＭＳ Ｐゴシック" pitchFamily="34" charset="-128"/>
                <a:sym typeface="Wingdings" pitchFamily="2" charset="2"/>
              </a:rPr>
              <a:t>produits</a:t>
            </a:r>
            <a:r>
              <a:rPr lang="en-CA" altLang="fr-FR" b="1" u="sng" dirty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CA" altLang="fr-FR" b="1" u="sng" dirty="0" err="1">
                <a:ea typeface="ＭＳ Ｐゴシック" pitchFamily="34" charset="-128"/>
                <a:sym typeface="Wingdings" pitchFamily="2" charset="2"/>
              </a:rPr>
              <a:t>chimiques</a:t>
            </a:r>
            <a:r>
              <a:rPr lang="en-CA" altLang="fr-FR" dirty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CA" altLang="fr-FR" dirty="0" err="1">
                <a:ea typeface="ＭＳ Ｐゴシック" pitchFamily="34" charset="-128"/>
                <a:sym typeface="Wingdings" pitchFamily="2" charset="2"/>
              </a:rPr>
              <a:t>qu</a:t>
            </a:r>
            <a:r>
              <a:rPr lang="en-CA" altLang="en-US" dirty="0" err="1">
                <a:ea typeface="ＭＳ Ｐゴシック" pitchFamily="34" charset="-128"/>
                <a:sym typeface="Wingdings" pitchFamily="2" charset="2"/>
              </a:rPr>
              <a:t>’</a:t>
            </a:r>
            <a:r>
              <a:rPr lang="en-CA" altLang="fr-FR" dirty="0" err="1">
                <a:ea typeface="ＭＳ Ｐゴシック" pitchFamily="34" charset="-128"/>
                <a:sym typeface="Wingdings" pitchFamily="2" charset="2"/>
              </a:rPr>
              <a:t>on</a:t>
            </a:r>
            <a:r>
              <a:rPr lang="en-CA" altLang="fr-FR" dirty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CA" altLang="fr-FR" dirty="0" err="1">
                <a:ea typeface="ＭＳ Ｐゴシック" pitchFamily="34" charset="-128"/>
                <a:sym typeface="Wingdings" pitchFamily="2" charset="2"/>
              </a:rPr>
              <a:t>trouve</a:t>
            </a:r>
            <a:r>
              <a:rPr lang="en-CA" altLang="fr-FR" dirty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CA" altLang="fr-FR" dirty="0" err="1">
                <a:ea typeface="ＭＳ Ｐゴシック" pitchFamily="34" charset="-128"/>
                <a:sym typeface="Wingdings" pitchFamily="2" charset="2"/>
              </a:rPr>
              <a:t>dans</a:t>
            </a:r>
            <a:r>
              <a:rPr lang="en-CA" altLang="fr-FR" dirty="0">
                <a:ea typeface="ＭＳ Ｐゴシック" pitchFamily="34" charset="-128"/>
                <a:sym typeface="Wingdings" pitchFamily="2" charset="2"/>
              </a:rPr>
              <a:t> le </a:t>
            </a:r>
            <a:r>
              <a:rPr lang="en-CA" altLang="fr-FR">
                <a:ea typeface="ＭＳ Ｐゴシック" pitchFamily="34" charset="-128"/>
                <a:sym typeface="Wingdings" pitchFamily="2" charset="2"/>
              </a:rPr>
              <a:t>laboratoire</a:t>
            </a:r>
            <a:endParaRPr lang="en-US" altLang="fr-FR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>
                <a:latin typeface="Rockwell Extra Bold" pitchFamily="18" charset="0"/>
                <a:ea typeface="ＭＳ Ｐゴシック" pitchFamily="34" charset="-128"/>
              </a:rPr>
              <a:t>Deux parties:</a:t>
            </a:r>
            <a:endParaRPr lang="en-US" altLang="fr-FR">
              <a:latin typeface="Rockwell Extra Bold" pitchFamily="18" charset="0"/>
              <a:ea typeface="ＭＳ Ｐゴシック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fr-FR" dirty="0">
                <a:ea typeface="ＭＳ Ｐゴシック" pitchFamily="34" charset="-128"/>
              </a:rPr>
              <a:t>I.  </a:t>
            </a:r>
            <a:r>
              <a:rPr lang="fr-CA" altLang="fr-FR" dirty="0">
                <a:ea typeface="ＭＳ Ｐゴシック" pitchFamily="34" charset="-128"/>
              </a:rPr>
              <a:t>les </a:t>
            </a:r>
            <a:r>
              <a:rPr lang="fr-CA" dirty="0"/>
              <a:t>fiches de données de sécurité (FDS)</a:t>
            </a:r>
          </a:p>
          <a:p>
            <a:pPr eaLnBrk="1" hangingPunct="1"/>
            <a:endParaRPr lang="en-CA" altLang="fr-FR" dirty="0"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CA" altLang="fr-FR" dirty="0" err="1">
                <a:ea typeface="ＭＳ Ｐゴシック" pitchFamily="34" charset="-128"/>
                <a:cs typeface="Arial" charset="0"/>
              </a:rPr>
              <a:t>Une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 r</a:t>
            </a:r>
            <a:r>
              <a:rPr lang="en-US" altLang="fr-FR" dirty="0">
                <a:ea typeface="ＭＳ Ｐゴシック" pitchFamily="34" charset="-128"/>
                <a:cs typeface="Arial" charset="0"/>
              </a:rPr>
              <a:t>é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f</a:t>
            </a:r>
            <a:r>
              <a:rPr lang="en-US" altLang="fr-FR" dirty="0">
                <a:ea typeface="ＭＳ Ｐゴシック" pitchFamily="34" charset="-128"/>
                <a:cs typeface="Arial" charset="0"/>
              </a:rPr>
              <a:t>é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rence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 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tr</a:t>
            </a:r>
            <a:r>
              <a:rPr lang="en-US" altLang="fr-FR" dirty="0">
                <a:ea typeface="ＭＳ Ｐゴシック" pitchFamily="34" charset="-128"/>
                <a:cs typeface="Arial" charset="0"/>
              </a:rPr>
              <a:t>è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s 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sp</a:t>
            </a:r>
            <a:r>
              <a:rPr lang="en-US" altLang="fr-FR" dirty="0">
                <a:ea typeface="ＭＳ Ｐゴシック" pitchFamily="34" charset="-128"/>
                <a:cs typeface="Arial" charset="0"/>
              </a:rPr>
              <a:t>é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cifique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 au 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sujet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 du 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produit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 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chimique</a:t>
            </a:r>
            <a:endParaRPr lang="en-CA" altLang="fr-FR" dirty="0"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CA" altLang="fr-FR" dirty="0" err="1">
                <a:ea typeface="ＭＳ Ｐゴシック" pitchFamily="34" charset="-128"/>
                <a:cs typeface="Arial" charset="0"/>
              </a:rPr>
              <a:t>Renseignements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, r</a:t>
            </a:r>
            <a:r>
              <a:rPr lang="en-US" altLang="fr-FR" dirty="0">
                <a:ea typeface="ＭＳ Ｐゴシック" pitchFamily="34" charset="-128"/>
                <a:cs typeface="Arial" charset="0"/>
              </a:rPr>
              <a:t>é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acitivite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, premiers 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soins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, 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etc</a:t>
            </a:r>
            <a:endParaRPr lang="en-US" altLang="fr-FR" dirty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68413"/>
            <a:ext cx="8153400" cy="4598987"/>
          </a:xfrm>
        </p:spPr>
        <p:txBody>
          <a:bodyPr/>
          <a:lstStyle/>
          <a:p>
            <a:pPr marL="590550" indent="-590550" eaLnBrk="1" hangingPunct="1">
              <a:lnSpc>
                <a:spcPct val="90000"/>
              </a:lnSpc>
            </a:pPr>
            <a:r>
              <a:rPr lang="en-CA" altLang="fr-FR" dirty="0">
                <a:ea typeface="ＭＳ Ｐゴシック" pitchFamily="34" charset="-128"/>
              </a:rPr>
              <a:t>II.  </a:t>
            </a:r>
            <a:r>
              <a:rPr lang="en-CA" altLang="fr-FR" sz="3600" dirty="0">
                <a:ea typeface="ＭＳ Ｐゴシック" pitchFamily="34" charset="-128"/>
              </a:rPr>
              <a:t>Les </a:t>
            </a:r>
            <a:r>
              <a:rPr lang="en-US" altLang="fr-FR" sz="3600" dirty="0">
                <a:ea typeface="ＭＳ Ｐゴシック" pitchFamily="34" charset="-128"/>
                <a:cs typeface="Arial" charset="0"/>
              </a:rPr>
              <a:t>é</a:t>
            </a:r>
            <a:r>
              <a:rPr lang="en-CA" altLang="fr-FR" sz="3600" dirty="0" err="1">
                <a:ea typeface="ＭＳ Ｐゴシック" pitchFamily="34" charset="-128"/>
              </a:rPr>
              <a:t>tiquettes</a:t>
            </a:r>
            <a:endParaRPr lang="en-CA" altLang="fr-FR" sz="3600" dirty="0">
              <a:ea typeface="ＭＳ Ｐゴシック" pitchFamily="34" charset="-128"/>
            </a:endParaRP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CA" altLang="fr-FR" dirty="0" err="1">
                <a:ea typeface="ＭＳ Ｐゴシック" pitchFamily="34" charset="-128"/>
                <a:cs typeface="Arial" charset="0"/>
              </a:rPr>
              <a:t>Contiennent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 de 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l</a:t>
            </a:r>
            <a:r>
              <a:rPr lang="en-CA" altLang="en-US" dirty="0" err="1">
                <a:ea typeface="ＭＳ Ｐゴシック" pitchFamily="34" charset="-128"/>
                <a:cs typeface="Arial" charset="0"/>
              </a:rPr>
              <a:t>’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info</a:t>
            </a:r>
            <a:r>
              <a:rPr lang="en-CA" altLang="fr-FR" dirty="0">
                <a:ea typeface="ＭＳ Ｐゴシック" pitchFamily="34" charset="-128"/>
                <a:cs typeface="Arial" charset="0"/>
              </a:rPr>
              <a:t> </a:t>
            </a:r>
            <a:r>
              <a:rPr lang="en-CA" altLang="fr-FR" dirty="0" err="1">
                <a:ea typeface="ＭＳ Ｐゴシック" pitchFamily="34" charset="-128"/>
                <a:cs typeface="Arial" charset="0"/>
              </a:rPr>
              <a:t>sp</a:t>
            </a:r>
            <a:r>
              <a:rPr lang="en-US" altLang="fr-FR" dirty="0" err="1">
                <a:ea typeface="ＭＳ Ｐゴシック" pitchFamily="34" charset="-128"/>
                <a:cs typeface="Arial" charset="0"/>
              </a:rPr>
              <a:t>écifique</a:t>
            </a:r>
            <a:endParaRPr lang="en-US" altLang="fr-FR" dirty="0">
              <a:ea typeface="ＭＳ Ｐゴシック" pitchFamily="34" charset="-128"/>
              <a:cs typeface="Arial" charset="0"/>
            </a:endParaRPr>
          </a:p>
          <a:p>
            <a:pPr marL="1335088" lvl="4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CA" altLang="fr-FR" sz="2400" dirty="0">
                <a:ea typeface="ＭＳ Ｐゴシック" pitchFamily="34" charset="-128"/>
                <a:cs typeface="Arial" charset="0"/>
              </a:rPr>
              <a:t>Nom du </a:t>
            </a:r>
            <a:r>
              <a:rPr lang="en-CA" altLang="fr-FR" sz="2400" dirty="0" err="1">
                <a:ea typeface="ＭＳ Ｐゴシック" pitchFamily="34" charset="-128"/>
                <a:cs typeface="Arial" charset="0"/>
              </a:rPr>
              <a:t>produit</a:t>
            </a:r>
            <a:endParaRPr lang="en-CA" altLang="fr-FR" sz="2400" dirty="0">
              <a:ea typeface="ＭＳ Ｐゴシック" pitchFamily="34" charset="-128"/>
              <a:cs typeface="Arial" charset="0"/>
            </a:endParaRPr>
          </a:p>
          <a:p>
            <a:pPr marL="1335088" lvl="4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CA" altLang="fr-FR" sz="2400" dirty="0" err="1">
                <a:ea typeface="ＭＳ Ｐゴシック" pitchFamily="34" charset="-128"/>
                <a:cs typeface="Arial" charset="0"/>
              </a:rPr>
              <a:t>Symbole</a:t>
            </a:r>
            <a:r>
              <a:rPr lang="en-CA" altLang="fr-FR" sz="2400" dirty="0">
                <a:ea typeface="ＭＳ Ｐゴシック" pitchFamily="34" charset="-128"/>
                <a:cs typeface="Arial" charset="0"/>
              </a:rPr>
              <a:t> de danger</a:t>
            </a:r>
          </a:p>
          <a:p>
            <a:pPr marL="1335088" lvl="4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CA" altLang="fr-FR" sz="2400" dirty="0" err="1">
                <a:ea typeface="ＭＳ Ｐゴシック" pitchFamily="34" charset="-128"/>
                <a:cs typeface="Arial" charset="0"/>
              </a:rPr>
              <a:t>Pr</a:t>
            </a:r>
            <a:r>
              <a:rPr lang="en-US" altLang="fr-FR" sz="2400" dirty="0" err="1">
                <a:ea typeface="ＭＳ Ｐゴシック" pitchFamily="34" charset="-128"/>
                <a:cs typeface="Arial" charset="0"/>
              </a:rPr>
              <a:t>écautions</a:t>
            </a:r>
            <a:endParaRPr lang="en-US" altLang="fr-FR" sz="2400" dirty="0">
              <a:ea typeface="ＭＳ Ｐゴシック" pitchFamily="34" charset="-128"/>
              <a:cs typeface="Arial" charset="0"/>
            </a:endParaRPr>
          </a:p>
          <a:p>
            <a:pPr marL="1335088" lvl="4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CA" altLang="fr-FR" sz="2400" dirty="0" err="1">
                <a:ea typeface="ＭＳ Ｐゴシック" pitchFamily="34" charset="-128"/>
                <a:cs typeface="Arial" charset="0"/>
              </a:rPr>
              <a:t>Risques</a:t>
            </a:r>
            <a:endParaRPr lang="en-CA" altLang="fr-FR" sz="2400" dirty="0">
              <a:ea typeface="ＭＳ Ｐゴシック" pitchFamily="34" charset="-128"/>
              <a:cs typeface="Arial" charset="0"/>
            </a:endParaRPr>
          </a:p>
          <a:p>
            <a:pPr marL="1335088" lvl="4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CA" altLang="fr-FR" sz="2400" dirty="0">
                <a:ea typeface="ＭＳ Ｐゴシック" pitchFamily="34" charset="-128"/>
                <a:cs typeface="Arial" charset="0"/>
              </a:rPr>
              <a:t>Premiers </a:t>
            </a:r>
            <a:r>
              <a:rPr lang="en-CA" altLang="fr-FR" sz="2400" dirty="0" err="1">
                <a:ea typeface="ＭＳ Ｐゴシック" pitchFamily="34" charset="-128"/>
                <a:cs typeface="Arial" charset="0"/>
              </a:rPr>
              <a:t>soins</a:t>
            </a:r>
            <a:endParaRPr lang="en-CA" altLang="fr-FR" sz="2400" dirty="0">
              <a:ea typeface="ＭＳ Ｐゴシック" pitchFamily="34" charset="-128"/>
              <a:cs typeface="Arial" charset="0"/>
            </a:endParaRPr>
          </a:p>
          <a:p>
            <a:pPr marL="1335088" lvl="4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CA" altLang="fr-FR" sz="2400" dirty="0">
                <a:ea typeface="ＭＳ Ｐゴシック" pitchFamily="34" charset="-128"/>
                <a:cs typeface="Arial" charset="0"/>
              </a:rPr>
              <a:t>R</a:t>
            </a:r>
            <a:r>
              <a:rPr lang="en-US" altLang="fr-FR" sz="2400" dirty="0" err="1">
                <a:ea typeface="ＭＳ Ｐゴシック" pitchFamily="34" charset="-128"/>
                <a:cs typeface="Arial" charset="0"/>
              </a:rPr>
              <a:t>éférence</a:t>
            </a:r>
            <a:r>
              <a:rPr lang="en-US" altLang="fr-FR" sz="2400" dirty="0">
                <a:ea typeface="ＭＳ Ｐゴシック" pitchFamily="34" charset="-128"/>
                <a:cs typeface="Arial" charset="0"/>
              </a:rPr>
              <a:t> (</a:t>
            </a:r>
            <a:r>
              <a:rPr lang="en-US" altLang="fr-FR" sz="2400" dirty="0" err="1">
                <a:ea typeface="ＭＳ Ｐゴシック" pitchFamily="34" charset="-128"/>
                <a:cs typeface="Arial" charset="0"/>
              </a:rPr>
              <a:t>FTSS</a:t>
            </a:r>
            <a:r>
              <a:rPr lang="en-US" altLang="fr-FR" sz="2400" dirty="0">
                <a:ea typeface="ＭＳ Ｐゴシック" pitchFamily="34" charset="-128"/>
                <a:cs typeface="Arial" charset="0"/>
              </a:rPr>
              <a:t>)</a:t>
            </a:r>
          </a:p>
          <a:p>
            <a:pPr marL="1335088" lvl="4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CA" altLang="fr-FR" sz="2400" dirty="0">
                <a:ea typeface="ＭＳ Ｐゴシック" pitchFamily="34" charset="-128"/>
                <a:cs typeface="Arial" charset="0"/>
              </a:rPr>
              <a:t>Fabricant</a:t>
            </a:r>
            <a:endParaRPr lang="en-US" altLang="fr-FR" sz="2400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AutoShape 2" descr="Image result for Ã©tiquette du fournisseur simdut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4" descr="Image result for Ã©tiquette du fournisseur simdut 201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528392" cy="453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fr-FR" sz="11200">
                <a:latin typeface="Impact" pitchFamily="34" charset="0"/>
                <a:ea typeface="ＭＳ Ｐゴシック" pitchFamily="34" charset="-128"/>
              </a:rPr>
              <a:t>La s</a:t>
            </a:r>
            <a:r>
              <a:rPr lang="en-US" altLang="fr-FR" sz="11200">
                <a:latin typeface="Impact" pitchFamily="34" charset="0"/>
                <a:ea typeface="ＭＳ Ｐゴシック" pitchFamily="34" charset="-128"/>
                <a:cs typeface="Arial" charset="0"/>
              </a:rPr>
              <a:t>écurité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8153400" cy="1143000"/>
          </a:xfrm>
        </p:spPr>
        <p:txBody>
          <a:bodyPr/>
          <a:lstStyle/>
          <a:p>
            <a:pPr algn="ctr" eaLnBrk="1" hangingPunct="1"/>
            <a:r>
              <a:rPr lang="en-CA" altLang="fr-FR" sz="8000">
                <a:latin typeface="OldgateLaneOutline" pitchFamily="2" charset="0"/>
                <a:ea typeface="ＭＳ Ｐゴシック" pitchFamily="34" charset="-128"/>
              </a:rPr>
              <a:t>Les symboles</a:t>
            </a:r>
            <a:endParaRPr lang="en-US" altLang="fr-FR" sz="8000">
              <a:latin typeface="OldgateLaneOutline" pitchFamily="2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4800" dirty="0">
                <a:latin typeface="OldgateLaneOutline" pitchFamily="2" charset="0"/>
                <a:ea typeface="ＭＳ Ｐゴシック" pitchFamily="34" charset="-128"/>
              </a:rPr>
              <a:t>Gaz comprimés</a:t>
            </a:r>
            <a:r>
              <a:rPr lang="en-US" altLang="fr-FR" sz="4800" dirty="0">
                <a:ea typeface="ＭＳ Ｐゴシック" pitchFamily="34" charset="-128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941168"/>
            <a:ext cx="8153400" cy="926232"/>
          </a:xfrm>
        </p:spPr>
        <p:txBody>
          <a:bodyPr/>
          <a:lstStyle/>
          <a:p>
            <a:pPr eaLnBrk="1" hangingPunct="1"/>
            <a:r>
              <a:rPr lang="fr-CA" altLang="fr-FR" dirty="0">
                <a:ea typeface="ＭＳ Ｐゴシック" pitchFamily="34" charset="-128"/>
              </a:rPr>
              <a:t>Peut exploser avec chaleur ou impact</a:t>
            </a:r>
            <a:r>
              <a:rPr lang="en-US" altLang="fr-FR" dirty="0">
                <a:ea typeface="ＭＳ Ｐゴシック" pitchFamily="34" charset="-128"/>
              </a:rPr>
              <a:t> </a:t>
            </a:r>
          </a:p>
        </p:txBody>
      </p:sp>
      <p:pic>
        <p:nvPicPr>
          <p:cNvPr id="4098" name="Picture 2" descr="Bouteille Ã  g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48" y="1916832"/>
            <a:ext cx="2619572" cy="26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4800" dirty="0">
                <a:latin typeface="OldgateLaneOutline"/>
                <a:ea typeface="ＭＳ Ｐゴシック" pitchFamily="34" charset="-128"/>
              </a:rPr>
              <a:t>Matières inflammables &amp; </a:t>
            </a:r>
            <a:br>
              <a:rPr lang="fr-CA" altLang="fr-FR" sz="4800" dirty="0">
                <a:latin typeface="OldgateLaneOutline"/>
                <a:ea typeface="ＭＳ Ｐゴシック" pitchFamily="34" charset="-128"/>
              </a:rPr>
            </a:br>
            <a:r>
              <a:rPr lang="fr-CA" altLang="fr-FR" sz="4800" dirty="0">
                <a:latin typeface="OldgateLaneOutline"/>
                <a:ea typeface="ＭＳ Ｐゴシック" pitchFamily="34" charset="-128"/>
              </a:rPr>
              <a:t>combustibles</a:t>
            </a:r>
            <a:r>
              <a:rPr lang="en-US" altLang="fr-FR" sz="4000" dirty="0">
                <a:latin typeface="OldgateLaneOutline"/>
                <a:ea typeface="ＭＳ Ｐゴシック" pitchFamily="34" charset="-128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868863"/>
            <a:ext cx="8153400" cy="1008062"/>
          </a:xfrm>
        </p:spPr>
        <p:txBody>
          <a:bodyPr/>
          <a:lstStyle/>
          <a:p>
            <a:pPr eaLnBrk="1" hangingPunct="1"/>
            <a:r>
              <a:rPr lang="fr-CA" altLang="fr-FR">
                <a:ea typeface="ＭＳ Ｐゴシック" pitchFamily="34" charset="-128"/>
              </a:rPr>
              <a:t>Peut brûler facilement</a:t>
            </a:r>
            <a:r>
              <a:rPr lang="en-US" altLang="fr-FR">
                <a:ea typeface="ＭＳ Ｐゴシック" pitchFamily="34" charset="-128"/>
              </a:rPr>
              <a:t> </a:t>
            </a:r>
          </a:p>
        </p:txBody>
      </p:sp>
      <p:pic>
        <p:nvPicPr>
          <p:cNvPr id="2050" name="Picture 2" descr="Fla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94" y="2060847"/>
            <a:ext cx="2759557" cy="275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4800" dirty="0">
                <a:latin typeface="OldgateLaneOutline"/>
                <a:ea typeface="ＭＳ Ｐゴシック" pitchFamily="34" charset="-128"/>
              </a:rPr>
              <a:t>Matières comburantes</a:t>
            </a:r>
            <a:r>
              <a:rPr lang="en-US" altLang="fr-FR" sz="4800" dirty="0">
                <a:latin typeface="OldgateLaneOutline"/>
                <a:ea typeface="ＭＳ Ｐゴシック" pitchFamily="34" charset="-128"/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652963"/>
            <a:ext cx="8153400" cy="936625"/>
          </a:xfrm>
        </p:spPr>
        <p:txBody>
          <a:bodyPr/>
          <a:lstStyle/>
          <a:p>
            <a:pPr eaLnBrk="1" hangingPunct="1"/>
            <a:r>
              <a:rPr lang="fr-CA" altLang="fr-FR">
                <a:ea typeface="ＭＳ Ｐゴシック" pitchFamily="34" charset="-128"/>
              </a:rPr>
              <a:t>Libère l</a:t>
            </a:r>
            <a:r>
              <a:rPr lang="fr-CA" altLang="en-US">
                <a:ea typeface="ＭＳ Ｐゴシック" pitchFamily="34" charset="-128"/>
              </a:rPr>
              <a:t>’</a:t>
            </a:r>
            <a:r>
              <a:rPr lang="fr-CA" altLang="fr-FR">
                <a:ea typeface="ＭＳ Ｐゴシック" pitchFamily="34" charset="-128"/>
              </a:rPr>
              <a:t>O</a:t>
            </a:r>
            <a:r>
              <a:rPr lang="fr-CA" altLang="fr-FR" baseline="-25000">
                <a:ea typeface="ＭＳ Ｐゴシック" pitchFamily="34" charset="-128"/>
              </a:rPr>
              <a:t>2</a:t>
            </a:r>
            <a:r>
              <a:rPr lang="fr-CA" altLang="fr-FR">
                <a:ea typeface="ＭＳ Ｐゴシック" pitchFamily="34" charset="-128"/>
              </a:rPr>
              <a:t> pour br</a:t>
            </a:r>
            <a:r>
              <a:rPr lang="en-US" altLang="fr-FR">
                <a:ea typeface="ＭＳ Ｐゴシック" pitchFamily="34" charset="-128"/>
                <a:cs typeface="Arial" charset="0"/>
              </a:rPr>
              <a:t>û</a:t>
            </a:r>
            <a:r>
              <a:rPr lang="fr-CA" altLang="fr-FR">
                <a:ea typeface="ＭＳ Ｐゴシック" pitchFamily="34" charset="-128"/>
              </a:rPr>
              <a:t>ler facilement</a:t>
            </a:r>
            <a:r>
              <a:rPr lang="en-US" altLang="fr-FR">
                <a:ea typeface="ＭＳ Ｐゴシック" pitchFamily="34" charset="-128"/>
              </a:rPr>
              <a:t> </a:t>
            </a:r>
          </a:p>
        </p:txBody>
      </p:sp>
      <p:pic>
        <p:nvPicPr>
          <p:cNvPr id="3074" name="Picture 2" descr="Flamme sur un ce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42" y="1916832"/>
            <a:ext cx="2738086" cy="27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4800" dirty="0">
                <a:latin typeface="OldgateLaneOutline"/>
                <a:ea typeface="ＭＳ Ｐゴシック" pitchFamily="34" charset="-128"/>
              </a:rPr>
              <a:t>Matières toxiques – Toxicité aigue (immédiats et graves)</a:t>
            </a:r>
            <a:r>
              <a:rPr lang="en-US" altLang="fr-FR" sz="4800" dirty="0">
                <a:latin typeface="OldgateLaneOutline"/>
                <a:ea typeface="ＭＳ Ｐゴシック" pitchFamily="34" charset="-128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869160"/>
            <a:ext cx="8153400" cy="502940"/>
          </a:xfrm>
        </p:spPr>
        <p:txBody>
          <a:bodyPr/>
          <a:lstStyle/>
          <a:p>
            <a:pPr eaLnBrk="1" hangingPunct="1"/>
            <a:r>
              <a:rPr lang="fr-CA" altLang="fr-FR" dirty="0">
                <a:ea typeface="ＭＳ Ｐゴシック" pitchFamily="34" charset="-128"/>
              </a:rPr>
              <a:t>Peut te tuer immédiatement</a:t>
            </a:r>
            <a:r>
              <a:rPr lang="en-US" altLang="fr-FR" dirty="0">
                <a:ea typeface="ＭＳ Ｐゴシック" pitchFamily="34" charset="-128"/>
              </a:rPr>
              <a:t> </a:t>
            </a:r>
          </a:p>
        </p:txBody>
      </p:sp>
      <p:pic>
        <p:nvPicPr>
          <p:cNvPr id="5122" name="Picture 2" descr="TÃªte de mort sur deux tib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fr-CA" altLang="fr-FR" sz="4800" dirty="0">
                <a:latin typeface="OldgateLaneOutline" pitchFamily="2" charset="0"/>
                <a:ea typeface="ＭＳ Ｐゴシック" pitchFamily="34" charset="-128"/>
              </a:rPr>
            </a:br>
            <a:r>
              <a:rPr lang="fr-CA" altLang="fr-FR" sz="4800" dirty="0">
                <a:latin typeface="OldgateLaneOutline" pitchFamily="2" charset="0"/>
                <a:ea typeface="ＭＳ Ｐゴシック" pitchFamily="34" charset="-128"/>
              </a:rPr>
              <a:t>Dangers pour la santé</a:t>
            </a:r>
            <a:endParaRPr lang="en-US" altLang="fr-FR" sz="4800" dirty="0">
              <a:ea typeface="ＭＳ Ｐゴシック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81128"/>
            <a:ext cx="8153400" cy="1286272"/>
          </a:xfrm>
        </p:spPr>
        <p:txBody>
          <a:bodyPr/>
          <a:lstStyle/>
          <a:p>
            <a:pPr eaLnBrk="1" hangingPunct="1"/>
            <a:r>
              <a:rPr lang="fr-CA" altLang="fr-FR" dirty="0">
                <a:ea typeface="ＭＳ Ｐゴシック" pitchFamily="34" charset="-128"/>
              </a:rPr>
              <a:t>Toxique après exposition répétée et/ou prolongée (la mort éventuelle)</a:t>
            </a:r>
            <a:r>
              <a:rPr lang="en-US" altLang="fr-FR" dirty="0">
                <a:ea typeface="ＭＳ Ｐゴシック" pitchFamily="34" charset="-128"/>
              </a:rPr>
              <a:t> </a:t>
            </a:r>
          </a:p>
        </p:txBody>
      </p:sp>
      <p:pic>
        <p:nvPicPr>
          <p:cNvPr id="9218" name="Picture 2" descr="Danger pour la santÃ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Produits Irritants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085184"/>
            <a:ext cx="8153400" cy="644963"/>
          </a:xfrm>
        </p:spPr>
        <p:txBody>
          <a:bodyPr/>
          <a:lstStyle/>
          <a:p>
            <a:r>
              <a:rPr lang="fr-CA" dirty="0"/>
              <a:t> Peut t’empoisonner ou provoquer réactions cutanées, de la somnolence ou des vertiges. Peut être nocif pour l'ozone.</a:t>
            </a:r>
            <a:endParaRPr lang="en-CA" dirty="0"/>
          </a:p>
        </p:txBody>
      </p:sp>
      <p:pic>
        <p:nvPicPr>
          <p:cNvPr id="10244" name="Picture 4" descr="Point d'excla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1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4800" dirty="0">
                <a:latin typeface="OldgateLaneOutline" pitchFamily="2" charset="0"/>
                <a:ea typeface="ＭＳ Ｐゴシック" pitchFamily="34" charset="-128"/>
              </a:rPr>
              <a:t>Matières infectieuses</a:t>
            </a:r>
            <a:r>
              <a:rPr lang="en-US" altLang="fr-FR" dirty="0">
                <a:ea typeface="ＭＳ Ｐゴシック" pitchFamily="34" charset="-128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292600"/>
            <a:ext cx="8153400" cy="1600200"/>
          </a:xfrm>
        </p:spPr>
        <p:txBody>
          <a:bodyPr/>
          <a:lstStyle/>
          <a:p>
            <a:pPr eaLnBrk="1" hangingPunct="1"/>
            <a:r>
              <a:rPr lang="fr-CA" altLang="fr-FR">
                <a:ea typeface="ＭＳ Ｐゴシック" pitchFamily="34" charset="-128"/>
              </a:rPr>
              <a:t>Organismes (bactéries/virus) et produits toxiques qui sont produits peut nous rendre malades</a:t>
            </a:r>
            <a:r>
              <a:rPr lang="en-US" altLang="fr-FR">
                <a:ea typeface="ＭＳ Ｐゴシック" pitchFamily="34" charset="-128"/>
              </a:rPr>
              <a:t> </a:t>
            </a:r>
          </a:p>
        </p:txBody>
      </p:sp>
      <p:pic>
        <p:nvPicPr>
          <p:cNvPr id="6146" name="Picture 2" descr="MatiÃ¨res infectieuses prÃ©sentant un danger biolog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4800" dirty="0">
                <a:latin typeface="OldgateLaneOutline" pitchFamily="2" charset="0"/>
                <a:ea typeface="ＭＳ Ｐゴシック" pitchFamily="34" charset="-128"/>
              </a:rPr>
              <a:t>Matières corrosives</a:t>
            </a:r>
            <a:r>
              <a:rPr lang="en-US" altLang="fr-FR" sz="4800" dirty="0">
                <a:ea typeface="ＭＳ Ｐゴシック" pitchFamily="34" charset="-128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941167"/>
            <a:ext cx="8153400" cy="880195"/>
          </a:xfrm>
        </p:spPr>
        <p:txBody>
          <a:bodyPr/>
          <a:lstStyle/>
          <a:p>
            <a:pPr eaLnBrk="1" hangingPunct="1"/>
            <a:r>
              <a:rPr lang="fr-CA" altLang="fr-FR" dirty="0">
                <a:ea typeface="ＭＳ Ｐゴシック" pitchFamily="34" charset="-128"/>
              </a:rPr>
              <a:t>Corrode les métaux ou brûle la peau ou les yeux</a:t>
            </a:r>
            <a:r>
              <a:rPr lang="en-US" altLang="fr-FR" dirty="0">
                <a:ea typeface="ＭＳ Ｐゴシック" pitchFamily="34" charset="-128"/>
              </a:rPr>
              <a:t> </a:t>
            </a:r>
          </a:p>
        </p:txBody>
      </p:sp>
      <p:pic>
        <p:nvPicPr>
          <p:cNvPr id="7170" name="Picture 2" descr="Corro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4800" dirty="0">
                <a:latin typeface="OldgateLaneOutline" pitchFamily="2" charset="0"/>
                <a:ea typeface="ＭＳ Ｐゴシック" pitchFamily="34" charset="-128"/>
              </a:rPr>
              <a:t>Matières </a:t>
            </a:r>
            <a:r>
              <a:rPr lang="fr-CA" altLang="fr-FR" sz="4800" dirty="0" err="1">
                <a:latin typeface="OldgateLaneOutline" pitchFamily="2" charset="0"/>
                <a:ea typeface="ＭＳ Ｐゴシック" pitchFamily="34" charset="-128"/>
              </a:rPr>
              <a:t>autoréactives</a:t>
            </a:r>
            <a:endParaRPr lang="en-US" altLang="fr-FR" sz="4800" dirty="0">
              <a:ea typeface="ＭＳ Ｐゴシック" pitchFamily="3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65625"/>
            <a:ext cx="8153400" cy="1455738"/>
          </a:xfrm>
        </p:spPr>
        <p:txBody>
          <a:bodyPr/>
          <a:lstStyle/>
          <a:p>
            <a:pPr eaLnBrk="1" hangingPunct="1"/>
            <a:r>
              <a:rPr lang="fr-CA" altLang="fr-FR">
                <a:ea typeface="ＭＳ Ｐゴシック" pitchFamily="34" charset="-128"/>
              </a:rPr>
              <a:t>Subit des réactions chimiques dangereuses sous certaines conditions.</a:t>
            </a:r>
            <a:r>
              <a:rPr lang="en-US" altLang="fr-FR">
                <a:ea typeface="ＭＳ Ｐゴシック" pitchFamily="34" charset="-128"/>
              </a:rPr>
              <a:t> </a:t>
            </a:r>
          </a:p>
        </p:txBody>
      </p:sp>
      <p:pic>
        <p:nvPicPr>
          <p:cNvPr id="8194" name="Picture 2" descr="Bombe explos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56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fr-FR" sz="4800">
                <a:latin typeface="Impact" pitchFamily="34" charset="0"/>
                <a:ea typeface="ＭＳ Ｐゴシック" pitchFamily="34" charset="-128"/>
              </a:rPr>
              <a:t>Partie I:  </a:t>
            </a:r>
            <a:br>
              <a:rPr lang="en-CA" altLang="fr-FR" sz="4800">
                <a:latin typeface="Impact" pitchFamily="34" charset="0"/>
                <a:ea typeface="ＭＳ Ｐゴシック" pitchFamily="34" charset="-128"/>
              </a:rPr>
            </a:br>
            <a:r>
              <a:rPr lang="en-CA" altLang="fr-FR" sz="4800">
                <a:latin typeface="Impact" pitchFamily="34" charset="0"/>
                <a:ea typeface="ＭＳ Ｐゴシック" pitchFamily="34" charset="-128"/>
              </a:rPr>
              <a:t>L</a:t>
            </a:r>
            <a:r>
              <a:rPr lang="en-CA" altLang="en-US" sz="4800">
                <a:latin typeface="Impact" pitchFamily="34" charset="0"/>
                <a:ea typeface="ＭＳ Ｐゴシック" pitchFamily="34" charset="-128"/>
              </a:rPr>
              <a:t>’</a:t>
            </a:r>
            <a:r>
              <a:rPr lang="en-US" altLang="ja-JP" sz="4800">
                <a:latin typeface="Impact" pitchFamily="34" charset="0"/>
                <a:ea typeface="ＭＳ Ｐゴシック" pitchFamily="34" charset="-128"/>
                <a:cs typeface="Arial" charset="0"/>
              </a:rPr>
              <a:t>é</a:t>
            </a:r>
            <a:r>
              <a:rPr lang="en-CA" altLang="ja-JP" sz="4800">
                <a:latin typeface="Impact" pitchFamily="34" charset="0"/>
                <a:ea typeface="ＭＳ Ｐゴシック" pitchFamily="34" charset="-128"/>
              </a:rPr>
              <a:t>quipement de s</a:t>
            </a:r>
            <a:r>
              <a:rPr lang="en-US" altLang="ja-JP" sz="4800">
                <a:latin typeface="Impact" pitchFamily="34" charset="0"/>
                <a:ea typeface="ＭＳ Ｐゴシック" pitchFamily="34" charset="-128"/>
                <a:cs typeface="Arial" charset="0"/>
              </a:rPr>
              <a:t>é</a:t>
            </a:r>
            <a:r>
              <a:rPr lang="en-CA" altLang="ja-JP" sz="4800">
                <a:latin typeface="Impact" pitchFamily="34" charset="0"/>
                <a:ea typeface="ＭＳ Ｐゴシック" pitchFamily="34" charset="-128"/>
              </a:rPr>
              <a:t>curit</a:t>
            </a:r>
            <a:r>
              <a:rPr lang="en-US" altLang="ja-JP" sz="4800">
                <a:latin typeface="Impact" pitchFamily="34" charset="0"/>
                <a:ea typeface="ＭＳ Ｐゴシック" pitchFamily="34" charset="-128"/>
                <a:cs typeface="Arial" charset="0"/>
              </a:rPr>
              <a:t>é</a:t>
            </a:r>
            <a:endParaRPr lang="en-US" altLang="fr-FR" sz="4800">
              <a:latin typeface="Impact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D531474-C514-C64F-B3FA-E866916E98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en-US" b="1"/>
              <a:t>Premiers soins au lab</a:t>
            </a:r>
            <a:endParaRPr lang="en-US" altLang="en-US" b="1"/>
          </a:p>
        </p:txBody>
      </p:sp>
      <p:pic>
        <p:nvPicPr>
          <p:cNvPr id="3075" name="Picture 7" descr="FirstAidBag">
            <a:extLst>
              <a:ext uri="{FF2B5EF4-FFF2-40B4-BE49-F238E27FC236}">
                <a16:creationId xmlns:a16="http://schemas.microsoft.com/office/drawing/2014/main" id="{238E84EC-E518-D347-A701-9BB1308BE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192246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4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BAB4665-5553-2E4A-B106-7661B837C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Brûlures</a:t>
            </a:r>
          </a:p>
        </p:txBody>
      </p:sp>
      <p:pic>
        <p:nvPicPr>
          <p:cNvPr id="4099" name="Picture 6" descr="burn">
            <a:extLst>
              <a:ext uri="{FF2B5EF4-FFF2-40B4-BE49-F238E27FC236}">
                <a16:creationId xmlns:a16="http://schemas.microsoft.com/office/drawing/2014/main" id="{AD10851D-5543-CC42-A776-E1946CAE2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857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9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A808BC3-7FF6-AB45-8AC3-46C19F448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b="1"/>
              <a:t>Br</a:t>
            </a:r>
            <a:r>
              <a:rPr lang="en-US" altLang="en-US" b="1">
                <a:cs typeface="Times New Roman" panose="02020603050405020304" pitchFamily="18" charset="0"/>
              </a:rPr>
              <a:t>ûlures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3EB37E5-DDF2-184A-846F-AC3710379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Placer sous l’eau fra</a:t>
            </a:r>
            <a:r>
              <a:rPr lang="en-US" altLang="en-US">
                <a:cs typeface="Arial" panose="020B0604020202020204" pitchFamily="34" charset="0"/>
              </a:rPr>
              <a:t>îche</a:t>
            </a:r>
            <a:r>
              <a:rPr lang="en-CA" altLang="en-US"/>
              <a:t> imm</a:t>
            </a:r>
            <a:r>
              <a:rPr lang="en-US" altLang="en-US">
                <a:cs typeface="Arial" panose="020B0604020202020204" pitchFamily="34" charset="0"/>
              </a:rPr>
              <a:t>édiatement</a:t>
            </a:r>
          </a:p>
        </p:txBody>
      </p:sp>
    </p:spTree>
    <p:extLst>
      <p:ext uri="{BB962C8B-B14F-4D97-AF65-F5344CB8AC3E}">
        <p14:creationId xmlns:p14="http://schemas.microsoft.com/office/powerpoint/2010/main" val="13988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A47295E-0ECF-8D45-9B4C-9FA9294EC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Coupures</a:t>
            </a:r>
            <a:endParaRPr lang="en-US" altLang="en-US" dirty="0"/>
          </a:p>
        </p:txBody>
      </p:sp>
      <p:pic>
        <p:nvPicPr>
          <p:cNvPr id="6147" name="Picture 6" descr="cut">
            <a:extLst>
              <a:ext uri="{FF2B5EF4-FFF2-40B4-BE49-F238E27FC236}">
                <a16:creationId xmlns:a16="http://schemas.microsoft.com/office/drawing/2014/main" id="{B0B5BA36-4E25-984B-A1E8-6E0F3B04D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4766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34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E0D289-8EA6-A843-9CDE-1184AC6FB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b="1"/>
              <a:t>Coupures</a:t>
            </a:r>
            <a:endParaRPr lang="en-US" altLang="en-US" b="1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0AFE3A8-E8FC-3641-BAE8-9196CB78F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Laver la coupure avec de l’eau</a:t>
            </a:r>
          </a:p>
          <a:p>
            <a:pPr eaLnBrk="1" hangingPunct="1"/>
            <a:r>
              <a:rPr lang="fr-CA" altLang="en-US"/>
              <a:t>Appliquer la pression et soulever (s</a:t>
            </a:r>
            <a:r>
              <a:rPr lang="fr-CA" altLang="en-US">
                <a:cs typeface="Arial" panose="020B0604020202020204" pitchFamily="34" charset="0"/>
              </a:rPr>
              <a:t>évère)</a:t>
            </a:r>
          </a:p>
          <a:p>
            <a:pPr eaLnBrk="1" hangingPunct="1"/>
            <a:r>
              <a:rPr lang="fr-CA" altLang="en-US"/>
              <a:t>Couvrir avec un pansement </a:t>
            </a:r>
          </a:p>
        </p:txBody>
      </p:sp>
    </p:spTree>
    <p:extLst>
      <p:ext uri="{BB962C8B-B14F-4D97-AF65-F5344CB8AC3E}">
        <p14:creationId xmlns:p14="http://schemas.microsoft.com/office/powerpoint/2010/main" val="19318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E723338-87B7-AD41-AE01-B30B0C893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/>
              <a:t>Brûlure de produits chimiques</a:t>
            </a: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C95C3361-6E88-4144-B801-2914F7983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3900488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918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8C5C77E-5EDE-9E48-8D4D-BABB0026F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b="1"/>
              <a:t>Br</a:t>
            </a:r>
            <a:r>
              <a:rPr lang="en-US" altLang="en-US" b="1">
                <a:cs typeface="Times New Roman" panose="02020603050405020304" pitchFamily="18" charset="0"/>
              </a:rPr>
              <a:t>ûlures de produits chimiques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3266A90-E514-BC4D-9975-8A8E24060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Rincer la peau avec </a:t>
            </a:r>
            <a:r>
              <a:rPr lang="en-CA" altLang="en-US" b="1" u="sng"/>
              <a:t>beaucoup</a:t>
            </a:r>
            <a:r>
              <a:rPr lang="en-CA" altLang="en-US"/>
              <a:t> d’eau</a:t>
            </a:r>
          </a:p>
          <a:p>
            <a:pPr lvl="1" eaLnBrk="1" hangingPunct="1">
              <a:buFont typeface="Wingdings" pitchFamily="2" charset="2"/>
              <a:buNone/>
            </a:pPr>
            <a:endParaRPr lang="en-CA" altLang="en-US"/>
          </a:p>
          <a:p>
            <a:pPr lvl="1" eaLnBrk="1" hangingPunct="1">
              <a:buFont typeface="Wingdings" pitchFamily="2" charset="2"/>
              <a:buNone/>
            </a:pPr>
            <a:endParaRPr lang="en-CA" altLang="en-US"/>
          </a:p>
          <a:p>
            <a:pPr eaLnBrk="1" hangingPunct="1"/>
            <a:r>
              <a:rPr lang="en-CA" altLang="en-US"/>
              <a:t>Sur les v</a:t>
            </a:r>
            <a:r>
              <a:rPr lang="en-US" altLang="en-US">
                <a:cs typeface="Arial" panose="020B0604020202020204" pitchFamily="34" charset="0"/>
              </a:rPr>
              <a:t>êtements 	</a:t>
            </a:r>
            <a:r>
              <a:rPr lang="en-US" altLang="en-US"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>
                <a:cs typeface="Arial" panose="020B0604020202020204" pitchFamily="34" charset="0"/>
              </a:rPr>
              <a:t> 	douche</a:t>
            </a:r>
          </a:p>
          <a:p>
            <a:pPr eaLnBrk="1" hangingPunct="1"/>
            <a:r>
              <a:rPr lang="en-CA" altLang="en-US">
                <a:cs typeface="Arial" panose="020B0604020202020204" pitchFamily="34" charset="0"/>
              </a:rPr>
              <a:t>Dans les yeux 	</a:t>
            </a:r>
            <a:r>
              <a:rPr lang="en-CA" altLang="en-US">
                <a:cs typeface="Arial" panose="020B0604020202020204" pitchFamily="34" charset="0"/>
                <a:sym typeface="Wingdings" pitchFamily="2" charset="2"/>
              </a:rPr>
              <a:t> 	</a:t>
            </a:r>
            <a:r>
              <a:rPr lang="en-CA" altLang="en-US">
                <a:cs typeface="Arial" panose="020B0604020202020204" pitchFamily="34" charset="0"/>
              </a:rPr>
              <a:t>station de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altLang="en-US">
                <a:cs typeface="Arial" panose="020B0604020202020204" pitchFamily="34" charset="0"/>
              </a:rPr>
              <a:t>						lavage des yeux</a:t>
            </a:r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63F125E-492C-DB49-A9FC-9A7F897DF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Feu</a:t>
            </a:r>
            <a:endParaRPr lang="en-US" altLang="en-US"/>
          </a:p>
        </p:txBody>
      </p:sp>
      <p:pic>
        <p:nvPicPr>
          <p:cNvPr id="10243" name="Picture 3" descr="33_15_10---Fire-Flame-Texture_web">
            <a:extLst>
              <a:ext uri="{FF2B5EF4-FFF2-40B4-BE49-F238E27FC236}">
                <a16:creationId xmlns:a16="http://schemas.microsoft.com/office/drawing/2014/main" id="{1C271364-107E-B249-A7F4-BFFFC465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7625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970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450B374-D1DC-3744-B658-5A2DB2636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b="1"/>
              <a:t>Feu</a:t>
            </a:r>
            <a:endParaRPr lang="en-US" altLang="en-US" b="1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F83658F-706A-FF44-A2D0-296D4DEF8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Petits </a:t>
            </a:r>
            <a:r>
              <a:rPr lang="en-CA" altLang="en-US" dirty="0" err="1"/>
              <a:t>feux</a:t>
            </a:r>
            <a:r>
              <a:rPr lang="en-CA" altLang="en-US" dirty="0"/>
              <a:t>:  </a:t>
            </a:r>
            <a:r>
              <a:rPr lang="en-CA" altLang="en-US" dirty="0" err="1"/>
              <a:t>extincteur</a:t>
            </a:r>
            <a:r>
              <a:rPr lang="en-CA" altLang="en-US" dirty="0"/>
              <a:t> </a:t>
            </a:r>
            <a:r>
              <a:rPr lang="en-CA" altLang="en-US" dirty="0" err="1"/>
              <a:t>ou</a:t>
            </a:r>
            <a:r>
              <a:rPr lang="en-CA" altLang="en-US" dirty="0"/>
              <a:t> couverture</a:t>
            </a:r>
          </a:p>
          <a:p>
            <a:pPr eaLnBrk="1" hangingPunct="1"/>
            <a:r>
              <a:rPr lang="en-CA" altLang="en-US" dirty="0"/>
              <a:t>Grand feu:  </a:t>
            </a:r>
            <a:r>
              <a:rPr lang="en-CA" altLang="en-US" dirty="0" err="1"/>
              <a:t>ferme</a:t>
            </a:r>
            <a:r>
              <a:rPr lang="en-CA" altLang="en-US" dirty="0"/>
              <a:t> la </a:t>
            </a:r>
            <a:r>
              <a:rPr lang="en-CA" altLang="en-US" dirty="0" err="1"/>
              <a:t>porte</a:t>
            </a:r>
            <a:r>
              <a:rPr lang="en-CA" altLang="en-US" dirty="0"/>
              <a:t> et SORT!!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Si </a:t>
            </a:r>
            <a:r>
              <a:rPr lang="en-CA" altLang="en-US" dirty="0" err="1"/>
              <a:t>gaz</a:t>
            </a:r>
            <a:r>
              <a:rPr lang="en-CA" altLang="en-US" dirty="0"/>
              <a:t> </a:t>
            </a:r>
            <a:r>
              <a:rPr lang="en-CA" altLang="en-US" dirty="0" err="1"/>
              <a:t>est</a:t>
            </a:r>
            <a:r>
              <a:rPr lang="en-CA" altLang="en-US" dirty="0"/>
              <a:t> </a:t>
            </a:r>
            <a:r>
              <a:rPr lang="en-CA" altLang="en-US" dirty="0" err="1"/>
              <a:t>allum</a:t>
            </a:r>
            <a:r>
              <a:rPr lang="en-US" altLang="en-US" dirty="0" err="1">
                <a:cs typeface="Arial" panose="020B0604020202020204" pitchFamily="34" charset="0"/>
              </a:rPr>
              <a:t>é,ferme</a:t>
            </a:r>
            <a:r>
              <a:rPr lang="en-US" altLang="en-US" dirty="0">
                <a:cs typeface="Arial" panose="020B0604020202020204" pitchFamily="34" charset="0"/>
              </a:rPr>
              <a:t>-le</a:t>
            </a:r>
          </a:p>
          <a:p>
            <a:pPr lvl="1" eaLnBrk="1" hangingPunct="1"/>
            <a:r>
              <a:rPr lang="en-US" altLang="en-US" dirty="0">
                <a:cs typeface="Arial" panose="020B0604020202020204" pitchFamily="34" charset="0"/>
              </a:rPr>
              <a:t>Sous </a:t>
            </a:r>
            <a:r>
              <a:rPr lang="en-US" altLang="en-US" dirty="0" err="1">
                <a:cs typeface="Arial" panose="020B0604020202020204" pitchFamily="34" charset="0"/>
              </a:rPr>
              <a:t>comptoir</a:t>
            </a:r>
            <a:r>
              <a:rPr lang="en-US" altLang="en-US" dirty="0">
                <a:cs typeface="Arial" panose="020B0604020202020204" pitchFamily="34" charset="0"/>
              </a:rPr>
              <a:t> (</a:t>
            </a:r>
            <a:r>
              <a:rPr lang="en-US" altLang="en-US" dirty="0" err="1">
                <a:cs typeface="Arial" panose="020B0604020202020204" pitchFamily="34" charset="0"/>
              </a:rPr>
              <a:t>manche</a:t>
            </a:r>
            <a:r>
              <a:rPr lang="en-US" altLang="en-US" dirty="0">
                <a:cs typeface="Arial" panose="020B0604020202020204" pitchFamily="34" charset="0"/>
              </a:rPr>
              <a:t> rouge)</a:t>
            </a:r>
          </a:p>
        </p:txBody>
      </p:sp>
    </p:spTree>
    <p:extLst>
      <p:ext uri="{BB962C8B-B14F-4D97-AF65-F5344CB8AC3E}">
        <p14:creationId xmlns:p14="http://schemas.microsoft.com/office/powerpoint/2010/main" val="16388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274CF2C-A27D-5142-B9D7-B1632B167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Poison</a:t>
            </a:r>
            <a:endParaRPr lang="en-US" altLang="en-US"/>
          </a:p>
        </p:txBody>
      </p:sp>
      <p:pic>
        <p:nvPicPr>
          <p:cNvPr id="12291" name="Picture 7" descr="poison">
            <a:extLst>
              <a:ext uri="{FF2B5EF4-FFF2-40B4-BE49-F238E27FC236}">
                <a16:creationId xmlns:a16="http://schemas.microsoft.com/office/drawing/2014/main" id="{3059810F-BB70-4545-9971-40D9256A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279876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05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 b="1" dirty="0">
                <a:latin typeface="Rockwell Extra Bold" pitchFamily="18" charset="0"/>
                <a:ea typeface="ＭＳ Ｐゴシック" pitchFamily="34" charset="-128"/>
              </a:rPr>
              <a:t>La </a:t>
            </a:r>
            <a:r>
              <a:rPr lang="en-CA" altLang="fr-FR" b="1" dirty="0" err="1">
                <a:latin typeface="Rockwell Extra Bold" pitchFamily="18" charset="0"/>
                <a:ea typeface="ＭＳ Ｐゴシック" pitchFamily="34" charset="-128"/>
              </a:rPr>
              <a:t>hotte</a:t>
            </a:r>
            <a:r>
              <a:rPr lang="en-CA" altLang="fr-FR" b="1" dirty="0">
                <a:latin typeface="Rockwell Extra Bold" pitchFamily="18" charset="0"/>
                <a:ea typeface="ＭＳ Ｐゴシック" pitchFamily="34" charset="-128"/>
              </a:rPr>
              <a:t> de </a:t>
            </a:r>
            <a:r>
              <a:rPr lang="en-CA" altLang="fr-FR" b="1" dirty="0" err="1">
                <a:latin typeface="Rockwell Extra Bold" pitchFamily="18" charset="0"/>
                <a:ea typeface="ＭＳ Ｐゴシック" pitchFamily="34" charset="-128"/>
              </a:rPr>
              <a:t>vapeur</a:t>
            </a:r>
            <a:endParaRPr lang="en-US" altLang="fr-FR" b="1" dirty="0">
              <a:latin typeface="Rockwell Extra Bold" pitchFamily="18" charset="0"/>
              <a:ea typeface="ＭＳ Ｐゴシック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11600"/>
            <a:ext cx="8153400" cy="195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fr-FR">
                <a:ea typeface="ＭＳ Ｐゴシック" pitchFamily="34" charset="-128"/>
              </a:rPr>
              <a:t>Utilis</a:t>
            </a:r>
            <a:r>
              <a:rPr lang="en-US" altLang="fr-FR">
                <a:ea typeface="ＭＳ Ｐゴシック" pitchFamily="34" charset="-128"/>
                <a:cs typeface="Arial" charset="0"/>
              </a:rPr>
              <a:t>é pour l</a:t>
            </a:r>
            <a:r>
              <a:rPr lang="en-CA" altLang="fr-FR">
                <a:ea typeface="ＭＳ Ｐゴシック" pitchFamily="34" charset="-128"/>
              </a:rPr>
              <a:t>es experiences dangereuses ou les produits chimiques volatiles</a:t>
            </a:r>
          </a:p>
          <a:p>
            <a:pPr eaLnBrk="1" hangingPunct="1">
              <a:lnSpc>
                <a:spcPct val="90000"/>
              </a:lnSpc>
            </a:pPr>
            <a:r>
              <a:rPr lang="en-CA" altLang="fr-FR">
                <a:ea typeface="ＭＳ Ｐゴシック" pitchFamily="34" charset="-128"/>
              </a:rPr>
              <a:t>Tirer le verre en bas et allumer le ventilateur</a:t>
            </a:r>
            <a:endParaRPr lang="en-US" altLang="fr-FR">
              <a:ea typeface="ＭＳ Ｐゴシック" pitchFamily="34" charset="-128"/>
            </a:endParaRPr>
          </a:p>
        </p:txBody>
      </p:sp>
      <p:pic>
        <p:nvPicPr>
          <p:cNvPr id="7172" name="Picture 4" descr="FumeHood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44675"/>
            <a:ext cx="3024187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0342F5A-09BF-AF49-AC82-2105498FF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b="1"/>
              <a:t>Poison</a:t>
            </a:r>
            <a:endParaRPr lang="en-US" altLang="en-US" b="1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1200C0B-5790-144A-906E-3CEA3AC2F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Ne PAS vomir</a:t>
            </a:r>
          </a:p>
          <a:p>
            <a:pPr eaLnBrk="1" hangingPunct="1"/>
            <a:r>
              <a:rPr lang="en-CA" altLang="en-US"/>
              <a:t>Appeler </a:t>
            </a:r>
            <a:r>
              <a:rPr lang="en-US" altLang="en-US">
                <a:cs typeface="Arial" panose="020B0604020202020204" pitchFamily="34" charset="0"/>
              </a:rPr>
              <a:t>votre professeur VITE et 911!!!!  </a:t>
            </a:r>
          </a:p>
        </p:txBody>
      </p:sp>
    </p:spTree>
    <p:extLst>
      <p:ext uri="{BB962C8B-B14F-4D97-AF65-F5344CB8AC3E}">
        <p14:creationId xmlns:p14="http://schemas.microsoft.com/office/powerpoint/2010/main" val="24194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5777-ABF8-DE4E-82F6-991E6562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Kahoot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F4E4F-3B9F-9548-AF5A-922619B1B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Tester vos connaissance de la sécurité dans le laboratoire!</a:t>
            </a:r>
            <a:endParaRPr lang="fr-CA" dirty="0"/>
          </a:p>
          <a:p>
            <a:r>
              <a:rPr lang="fr-CA" dirty="0"/>
              <a:t>20 question – Faux ou Vrai! </a:t>
            </a:r>
            <a:r>
              <a:rPr lang="fr-CA" sz="2800" dirty="0"/>
              <a:t>(dans cet ordre)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5981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 sz="3600" b="1" dirty="0">
                <a:latin typeface="Rockwell Extra Bold" pitchFamily="18" charset="0"/>
                <a:ea typeface="ＭＳ Ｐゴシック" pitchFamily="34" charset="-128"/>
              </a:rPr>
              <a:t>La station de lavage des </a:t>
            </a:r>
            <a:r>
              <a:rPr lang="en-CA" altLang="fr-FR" sz="3600" b="1" dirty="0" err="1">
                <a:latin typeface="Rockwell Extra Bold" pitchFamily="18" charset="0"/>
                <a:ea typeface="ＭＳ Ｐゴシック" pitchFamily="34" charset="-128"/>
              </a:rPr>
              <a:t>yeux</a:t>
            </a:r>
            <a:endParaRPr lang="en-US" altLang="fr-FR" sz="3600" b="1" dirty="0">
              <a:latin typeface="Rockwell Extra Bold" pitchFamily="18" charset="0"/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789363"/>
            <a:ext cx="8229600" cy="2447925"/>
          </a:xfrm>
        </p:spPr>
        <p:txBody>
          <a:bodyPr/>
          <a:lstStyle/>
          <a:p>
            <a:pPr eaLnBrk="1" hangingPunct="1"/>
            <a:r>
              <a:rPr lang="en-CA" altLang="fr-FR">
                <a:ea typeface="ＭＳ Ｐゴシック" pitchFamily="34" charset="-128"/>
              </a:rPr>
              <a:t>Utilis</a:t>
            </a:r>
            <a:r>
              <a:rPr lang="en-US" altLang="fr-FR">
                <a:ea typeface="ＭＳ Ｐゴシック" pitchFamily="34" charset="-128"/>
                <a:cs typeface="Arial" charset="0"/>
              </a:rPr>
              <a:t>é pour rincer les yeux lorsqu</a:t>
            </a:r>
            <a:r>
              <a:rPr lang="en-US" altLang="en-US">
                <a:ea typeface="ＭＳ Ｐゴシック" pitchFamily="34" charset="-128"/>
                <a:cs typeface="Arial" charset="0"/>
              </a:rPr>
              <a:t>’</a:t>
            </a:r>
            <a:r>
              <a:rPr lang="en-US" altLang="fr-FR">
                <a:ea typeface="ＭＳ Ｐゴシック" pitchFamily="34" charset="-128"/>
                <a:cs typeface="Arial" charset="0"/>
              </a:rPr>
              <a:t>on y verse des produits chimiques</a:t>
            </a:r>
          </a:p>
          <a:p>
            <a:pPr eaLnBrk="1" hangingPunct="1"/>
            <a:r>
              <a:rPr lang="en-CA" altLang="fr-FR">
                <a:ea typeface="ＭＳ Ｐゴシック" pitchFamily="34" charset="-128"/>
                <a:cs typeface="Arial" charset="0"/>
              </a:rPr>
              <a:t>Pousse le levier; garde les yeux ouverts, rince 15 minutes minimum</a:t>
            </a:r>
            <a:endParaRPr lang="en-US" altLang="fr-FR">
              <a:ea typeface="ＭＳ Ｐゴシック" pitchFamily="34" charset="-128"/>
              <a:cs typeface="Arial" charset="0"/>
            </a:endParaRPr>
          </a:p>
        </p:txBody>
      </p:sp>
      <p:pic>
        <p:nvPicPr>
          <p:cNvPr id="6148" name="Picture 4" descr="Image result for eye wash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23431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 sz="4000" b="1" dirty="0">
                <a:latin typeface="Rockwell Extra Bold" pitchFamily="18" charset="0"/>
                <a:ea typeface="ＭＳ Ｐゴシック" pitchFamily="34" charset="-128"/>
              </a:rPr>
              <a:t>La </a:t>
            </a:r>
            <a:r>
              <a:rPr lang="en-CA" altLang="fr-FR" sz="4000" b="1" dirty="0" err="1">
                <a:latin typeface="Rockwell Extra Bold" pitchFamily="18" charset="0"/>
                <a:ea typeface="ＭＳ Ｐゴシック" pitchFamily="34" charset="-128"/>
              </a:rPr>
              <a:t>trousse</a:t>
            </a:r>
            <a:r>
              <a:rPr lang="en-CA" altLang="fr-FR" sz="4000" b="1" dirty="0">
                <a:latin typeface="Rockwell Extra Bold" pitchFamily="18" charset="0"/>
                <a:ea typeface="ＭＳ Ｐゴシック" pitchFamily="34" charset="-128"/>
              </a:rPr>
              <a:t> de premiers </a:t>
            </a:r>
            <a:r>
              <a:rPr lang="en-CA" altLang="fr-FR" sz="4000" b="1" dirty="0" err="1">
                <a:latin typeface="Rockwell Extra Bold" pitchFamily="18" charset="0"/>
                <a:ea typeface="ＭＳ Ｐゴシック" pitchFamily="34" charset="-128"/>
              </a:rPr>
              <a:t>soins</a:t>
            </a:r>
            <a:r>
              <a:rPr lang="en-CA" altLang="fr-FR" sz="4000" b="1" dirty="0">
                <a:latin typeface="Rockwell Extra Bold" pitchFamily="18" charset="0"/>
                <a:ea typeface="ＭＳ Ｐゴシック" pitchFamily="34" charset="-128"/>
              </a:rPr>
              <a:t>/</a:t>
            </a:r>
            <a:r>
              <a:rPr lang="en-CA" altLang="fr-FR" sz="4000" b="1" dirty="0" err="1">
                <a:latin typeface="Rockwell Extra Bold" pitchFamily="18" charset="0"/>
                <a:ea typeface="ＭＳ Ｐゴシック" pitchFamily="34" charset="-128"/>
              </a:rPr>
              <a:t>secours</a:t>
            </a:r>
            <a:endParaRPr lang="en-US" altLang="fr-FR" sz="4000" b="1" dirty="0">
              <a:latin typeface="Rockwell Extra Bold" pitchFamily="18" charset="0"/>
              <a:ea typeface="ＭＳ Ｐゴシック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221163"/>
            <a:ext cx="8229600" cy="1728787"/>
          </a:xfrm>
        </p:spPr>
        <p:txBody>
          <a:bodyPr/>
          <a:lstStyle/>
          <a:p>
            <a:pPr eaLnBrk="1" hangingPunct="1"/>
            <a:r>
              <a:rPr lang="en-CA" altLang="fr-FR">
                <a:ea typeface="ＭＳ Ｐゴシック" pitchFamily="34" charset="-128"/>
              </a:rPr>
              <a:t>Utilis</a:t>
            </a:r>
            <a:r>
              <a:rPr lang="en-US" altLang="fr-FR">
                <a:ea typeface="ＭＳ Ｐゴシック" pitchFamily="34" charset="-128"/>
                <a:cs typeface="Arial" charset="0"/>
              </a:rPr>
              <a:t>é pour traiter des petites blessures ou coupures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fr-FR">
              <a:ea typeface="ＭＳ Ｐゴシック" pitchFamily="34" charset="-128"/>
              <a:cs typeface="Arial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844675"/>
            <a:ext cx="3352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 b="1">
                <a:latin typeface="Rockwell Extra Bold" pitchFamily="18" charset="0"/>
                <a:ea typeface="ＭＳ Ｐゴシック" pitchFamily="34" charset="-128"/>
              </a:rPr>
              <a:t>L</a:t>
            </a:r>
            <a:r>
              <a:rPr lang="en-CA" altLang="en-US" b="1">
                <a:latin typeface="Rockwell Extra Bold" pitchFamily="18" charset="0"/>
                <a:ea typeface="ＭＳ Ｐゴシック" pitchFamily="34" charset="-128"/>
              </a:rPr>
              <a:t>’</a:t>
            </a:r>
            <a:r>
              <a:rPr lang="en-CA" altLang="fr-FR" b="1">
                <a:latin typeface="Rockwell Extra Bold" pitchFamily="18" charset="0"/>
                <a:ea typeface="ＭＳ Ｐゴシック" pitchFamily="34" charset="-128"/>
              </a:rPr>
              <a:t>extincteur de feu</a:t>
            </a:r>
            <a:endParaRPr lang="en-US" altLang="fr-FR" b="1">
              <a:latin typeface="Rockwell Extra Bold" pitchFamily="18" charset="0"/>
              <a:ea typeface="ＭＳ Ｐゴシック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75100"/>
            <a:ext cx="8153400" cy="1892300"/>
          </a:xfrm>
        </p:spPr>
        <p:txBody>
          <a:bodyPr/>
          <a:lstStyle/>
          <a:p>
            <a:pPr eaLnBrk="1" hangingPunct="1"/>
            <a:r>
              <a:rPr lang="en-CA" altLang="fr-FR">
                <a:ea typeface="ＭＳ Ｐゴシック" pitchFamily="34" charset="-128"/>
              </a:rPr>
              <a:t>Pour </a:t>
            </a:r>
            <a:r>
              <a:rPr lang="en-US" altLang="fr-FR">
                <a:ea typeface="ＭＳ Ｐゴシック" pitchFamily="34" charset="-128"/>
                <a:cs typeface="Arial" charset="0"/>
              </a:rPr>
              <a:t>éteindre des petits feux </a:t>
            </a:r>
          </a:p>
          <a:p>
            <a:pPr eaLnBrk="1" hangingPunct="1"/>
            <a:r>
              <a:rPr lang="en-CA" altLang="fr-FR">
                <a:ea typeface="ＭＳ Ｐゴシック" pitchFamily="34" charset="-128"/>
                <a:cs typeface="Arial" charset="0"/>
              </a:rPr>
              <a:t>Tire l</a:t>
            </a:r>
            <a:r>
              <a:rPr lang="en-CA" altLang="en-US">
                <a:ea typeface="ＭＳ Ｐゴシック" pitchFamily="34" charset="-128"/>
                <a:cs typeface="Arial" charset="0"/>
              </a:rPr>
              <a:t>’</a:t>
            </a:r>
            <a:r>
              <a:rPr lang="en-US" altLang="ja-JP">
                <a:ea typeface="ＭＳ Ｐゴシック" pitchFamily="34" charset="-128"/>
                <a:cs typeface="Arial" charset="0"/>
              </a:rPr>
              <a:t>épingle et v</a:t>
            </a:r>
            <a:r>
              <a:rPr lang="en-CA" altLang="ja-JP">
                <a:ea typeface="ＭＳ Ｐゴシック" pitchFamily="34" charset="-128"/>
                <a:cs typeface="Arial" charset="0"/>
              </a:rPr>
              <a:t>ise la base du feu</a:t>
            </a:r>
            <a:endParaRPr lang="en-US" altLang="ja-JP"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fr-FR">
              <a:ea typeface="ＭＳ Ｐゴシック" pitchFamily="34" charset="-128"/>
              <a:cs typeface="Arial" charset="0"/>
            </a:endParaRPr>
          </a:p>
        </p:txBody>
      </p:sp>
      <p:pic>
        <p:nvPicPr>
          <p:cNvPr id="9220" name="Picture 4" descr="Image result for fire extinguis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773238"/>
            <a:ext cx="241141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 b="1" dirty="0">
                <a:latin typeface="Rockwell Extra Bold" pitchFamily="18" charset="0"/>
                <a:ea typeface="ＭＳ Ｐゴシック" pitchFamily="34" charset="-128"/>
              </a:rPr>
              <a:t>La couverture de feu</a:t>
            </a:r>
            <a:endParaRPr lang="en-US" altLang="fr-FR" b="1" dirty="0">
              <a:latin typeface="Rockwell Extra Bold" pitchFamily="18" charset="0"/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789363"/>
            <a:ext cx="8229600" cy="2365375"/>
          </a:xfrm>
        </p:spPr>
        <p:txBody>
          <a:bodyPr/>
          <a:lstStyle/>
          <a:p>
            <a:pPr eaLnBrk="1" hangingPunct="1"/>
            <a:r>
              <a:rPr lang="en-CA" altLang="fr-FR">
                <a:ea typeface="ＭＳ Ｐゴシック" pitchFamily="34" charset="-128"/>
              </a:rPr>
              <a:t>Pour </a:t>
            </a:r>
            <a:r>
              <a:rPr lang="en-US" altLang="fr-FR">
                <a:ea typeface="ＭＳ Ｐゴシック" pitchFamily="34" charset="-128"/>
                <a:cs typeface="Arial" charset="0"/>
              </a:rPr>
              <a:t>éteindre les feux sur les personnes ou les petits feux</a:t>
            </a:r>
          </a:p>
          <a:p>
            <a:pPr eaLnBrk="1" hangingPunct="1"/>
            <a:r>
              <a:rPr lang="en-US" altLang="fr-FR">
                <a:ea typeface="ＭＳ Ｐゴシック" pitchFamily="34" charset="-128"/>
                <a:cs typeface="Arial" charset="0"/>
              </a:rPr>
              <a:t>Étouffer le feu avec la couverture</a:t>
            </a:r>
          </a:p>
        </p:txBody>
      </p:sp>
      <p:pic>
        <p:nvPicPr>
          <p:cNvPr id="10244" name="Picture 9" descr="https://www.elcamino.edu/academics/naturalsciences/chemistry/lab-safety/El%20Camino%20College_files/fireblan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16875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89138"/>
            <a:ext cx="18938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9219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 sz="4000" b="1" dirty="0">
                <a:latin typeface="Rockwell Extra Bold" pitchFamily="18" charset="0"/>
                <a:ea typeface="ＭＳ Ｐゴシック" pitchFamily="34" charset="-128"/>
              </a:rPr>
              <a:t>La </a:t>
            </a:r>
            <a:r>
              <a:rPr lang="en-CA" altLang="fr-FR" sz="4000" b="1" dirty="0" err="1">
                <a:latin typeface="Rockwell Extra Bold" pitchFamily="18" charset="0"/>
                <a:ea typeface="ＭＳ Ｐゴシック" pitchFamily="34" charset="-128"/>
              </a:rPr>
              <a:t>bo</a:t>
            </a:r>
            <a:r>
              <a:rPr lang="en-US" altLang="fr-FR" sz="4000" b="1" dirty="0" err="1">
                <a:latin typeface="Rockwell Extra Bold" pitchFamily="18" charset="0"/>
                <a:ea typeface="ＭＳ Ｐゴシック" pitchFamily="34" charset="-128"/>
                <a:cs typeface="Arial" charset="0"/>
              </a:rPr>
              <a:t>îte</a:t>
            </a:r>
            <a:r>
              <a:rPr lang="en-US" altLang="fr-FR" sz="4000" b="1" dirty="0">
                <a:latin typeface="Rockwell Extra Bold" pitchFamily="18" charset="0"/>
                <a:ea typeface="ＭＳ Ｐゴシック" pitchFamily="34" charset="-128"/>
                <a:cs typeface="Arial" charset="0"/>
              </a:rPr>
              <a:t> pour le </a:t>
            </a:r>
            <a:r>
              <a:rPr lang="en-US" altLang="fr-FR" sz="4000" b="1" dirty="0" err="1">
                <a:latin typeface="Rockwell Extra Bold" pitchFamily="18" charset="0"/>
                <a:ea typeface="ＭＳ Ｐゴシック" pitchFamily="34" charset="-128"/>
                <a:cs typeface="Arial" charset="0"/>
              </a:rPr>
              <a:t>verre</a:t>
            </a:r>
            <a:r>
              <a:rPr lang="en-US" altLang="fr-FR" sz="4000" b="1" dirty="0">
                <a:latin typeface="Rockwell Extra Bold" pitchFamily="18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fr-FR" sz="4000" b="1" dirty="0" err="1">
                <a:latin typeface="Rockwell Extra Bold" pitchFamily="18" charset="0"/>
                <a:ea typeface="ＭＳ Ｐゴシック" pitchFamily="34" charset="-128"/>
                <a:cs typeface="Arial" charset="0"/>
              </a:rPr>
              <a:t>cassé</a:t>
            </a:r>
            <a:endParaRPr lang="en-US" altLang="fr-FR" sz="4000" b="1" dirty="0">
              <a:latin typeface="Rockwell Extra Bold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03688"/>
            <a:ext cx="8153400" cy="1763712"/>
          </a:xfrm>
        </p:spPr>
        <p:txBody>
          <a:bodyPr/>
          <a:lstStyle/>
          <a:p>
            <a:pPr eaLnBrk="1" hangingPunct="1"/>
            <a:r>
              <a:rPr lang="fr-CA" altLang="fr-FR" dirty="0">
                <a:ea typeface="ＭＳ Ｐゴシック" pitchFamily="34" charset="-128"/>
              </a:rPr>
              <a:t>Pour prot</a:t>
            </a:r>
            <a:r>
              <a:rPr lang="fr-CA" altLang="fr-FR" dirty="0">
                <a:ea typeface="ＭＳ Ｐゴシック" pitchFamily="34" charset="-128"/>
                <a:cs typeface="Arial" charset="0"/>
              </a:rPr>
              <a:t>é</a:t>
            </a:r>
            <a:r>
              <a:rPr lang="fr-CA" altLang="fr-FR" dirty="0">
                <a:ea typeface="ＭＳ Ｐゴシック" pitchFamily="34" charset="-128"/>
              </a:rPr>
              <a:t>ger les gens du verre bris</a:t>
            </a:r>
            <a:r>
              <a:rPr lang="fr-CA" altLang="fr-FR" dirty="0">
                <a:ea typeface="ＭＳ Ｐゴシック" pitchFamily="34" charset="-128"/>
                <a:cs typeface="Arial" charset="0"/>
              </a:rPr>
              <a:t>é</a:t>
            </a:r>
            <a:endParaRPr lang="fr-CA" altLang="fr-FR" dirty="0">
              <a:ea typeface="ＭＳ Ｐゴシック" pitchFamily="34" charset="-128"/>
            </a:endParaRPr>
          </a:p>
          <a:p>
            <a:pPr eaLnBrk="1" hangingPunct="1"/>
            <a:r>
              <a:rPr lang="fr-CA" altLang="fr-FR" dirty="0">
                <a:ea typeface="ＭＳ Ｐゴシック" pitchFamily="34" charset="-128"/>
              </a:rPr>
              <a:t>Place le verre bris</a:t>
            </a:r>
            <a:r>
              <a:rPr lang="fr-CA" altLang="fr-FR" dirty="0">
                <a:ea typeface="ＭＳ Ｐゴシック" pitchFamily="34" charset="-128"/>
                <a:cs typeface="Arial" charset="0"/>
              </a:rPr>
              <a:t>é ou</a:t>
            </a:r>
            <a:r>
              <a:rPr lang="fr-CA" altLang="fr-FR" dirty="0">
                <a:ea typeface="ＭＳ Ｐゴシック" pitchFamily="34" charset="-128"/>
              </a:rPr>
              <a:t> fissuré dans la bo</a:t>
            </a:r>
            <a:r>
              <a:rPr lang="fr-CA" altLang="fr-FR" dirty="0">
                <a:ea typeface="ＭＳ Ｐゴシック" pitchFamily="34" charset="-128"/>
                <a:cs typeface="Arial" charset="0"/>
              </a:rPr>
              <a:t>î</a:t>
            </a:r>
            <a:r>
              <a:rPr lang="fr-CA" altLang="fr-FR" dirty="0">
                <a:ea typeface="ＭＳ Ｐゴシック" pitchFamily="34" charset="-128"/>
              </a:rPr>
              <a:t>te</a:t>
            </a:r>
          </a:p>
          <a:p>
            <a:pPr eaLnBrk="1" hangingPunct="1"/>
            <a:r>
              <a:rPr lang="fr-CA" altLang="fr-FR" dirty="0">
                <a:ea typeface="ＭＳ Ｐゴシック" pitchFamily="34" charset="-128"/>
              </a:rPr>
              <a:t>*Demande au Prof pour l’assistance!</a:t>
            </a:r>
          </a:p>
        </p:txBody>
      </p:sp>
      <p:sp>
        <p:nvSpPr>
          <p:cNvPr id="11268" name="AutoShape 5" descr="Image result for lab safety broken glass bucket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8195" grpId="0" build="p" autoUpdateAnimBg="0"/>
    </p:bld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2562</TotalTime>
  <Words>674</Words>
  <Application>Microsoft Macintosh PowerPoint</Application>
  <PresentationFormat>On-screen Show (4:3)</PresentationFormat>
  <Paragraphs>129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Calibri</vt:lpstr>
      <vt:lpstr>Impact</vt:lpstr>
      <vt:lpstr>OldgateLaneOutline</vt:lpstr>
      <vt:lpstr>Rockwell Extra Bold</vt:lpstr>
      <vt:lpstr>Times New Roman</vt:lpstr>
      <vt:lpstr>Wingdings</vt:lpstr>
      <vt:lpstr>Refined</vt:lpstr>
      <vt:lpstr>La sécurité:  un remue méninge</vt:lpstr>
      <vt:lpstr>La sécurité</vt:lpstr>
      <vt:lpstr>Partie I:   L’équipement de sécurité</vt:lpstr>
      <vt:lpstr>La hotte de vapeur</vt:lpstr>
      <vt:lpstr>La station de lavage des yeux</vt:lpstr>
      <vt:lpstr>La trousse de premiers soins/secours</vt:lpstr>
      <vt:lpstr>L’extincteur de feu</vt:lpstr>
      <vt:lpstr>La couverture de feu</vt:lpstr>
      <vt:lpstr>La boîte pour le verre cassé</vt:lpstr>
      <vt:lpstr>La douche de sécurité</vt:lpstr>
      <vt:lpstr>La sortie d’urgence</vt:lpstr>
      <vt:lpstr>La valve pour le gaz</vt:lpstr>
      <vt:lpstr>Le balai et la pelle</vt:lpstr>
      <vt:lpstr>Ton cerveau!!! </vt:lpstr>
      <vt:lpstr>Partie II:   SIMDUT  </vt:lpstr>
      <vt:lpstr>SIMDUT 2015</vt:lpstr>
      <vt:lpstr>Qu’est-ce que c’est?</vt:lpstr>
      <vt:lpstr>Deux parties:</vt:lpstr>
      <vt:lpstr>PowerPoint Presentation</vt:lpstr>
      <vt:lpstr>Les symboles</vt:lpstr>
      <vt:lpstr>Gaz comprimés </vt:lpstr>
      <vt:lpstr>Matières inflammables &amp;  combustibles </vt:lpstr>
      <vt:lpstr>Matières comburantes </vt:lpstr>
      <vt:lpstr>Matières toxiques – Toxicité aigue (immédiats et graves) </vt:lpstr>
      <vt:lpstr> Dangers pour la santé</vt:lpstr>
      <vt:lpstr>Produits Irritants</vt:lpstr>
      <vt:lpstr>Matières infectieuses </vt:lpstr>
      <vt:lpstr>Matières corrosives </vt:lpstr>
      <vt:lpstr>Matières autoréactives</vt:lpstr>
      <vt:lpstr>Premiers soins au lab</vt:lpstr>
      <vt:lpstr>Brûlures</vt:lpstr>
      <vt:lpstr>Brûlures</vt:lpstr>
      <vt:lpstr>Coupures</vt:lpstr>
      <vt:lpstr>Coupures</vt:lpstr>
      <vt:lpstr>Brûlure de produits chimiques</vt:lpstr>
      <vt:lpstr>Brûlures de produits chimiques</vt:lpstr>
      <vt:lpstr>Feu</vt:lpstr>
      <vt:lpstr>Feu</vt:lpstr>
      <vt:lpstr>Poison</vt:lpstr>
      <vt:lpstr>Poison</vt:lpstr>
      <vt:lpstr>Kahoot!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sécurité</dc:title>
  <dc:creator>Owner</dc:creator>
  <cp:lastModifiedBy>Microsoft Office User</cp:lastModifiedBy>
  <cp:revision>61</cp:revision>
  <dcterms:created xsi:type="dcterms:W3CDTF">2009-09-25T00:55:21Z</dcterms:created>
  <dcterms:modified xsi:type="dcterms:W3CDTF">2019-09-17T15:19:50Z</dcterms:modified>
</cp:coreProperties>
</file>