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193931-23AE-4F67-B8EF-EC7A769D5C84}" type="datetimeFigureOut">
              <a:rPr lang="en-CA" smtClean="0"/>
              <a:t>2019-12-18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A37C8D-DB1C-4841-AAAC-D8A2C48C444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4239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E445EE1-6158-4553-A6BE-D9FF259230E8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88826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F4978-21F8-4E45-AC69-5A3F886AA761}" type="datetimeFigureOut">
              <a:rPr lang="en-CA" smtClean="0"/>
              <a:t>2019-12-18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B430B-2F89-43C9-B65E-DBE4E13D5D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2292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F4978-21F8-4E45-AC69-5A3F886AA761}" type="datetimeFigureOut">
              <a:rPr lang="en-CA" smtClean="0"/>
              <a:t>2019-12-18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B430B-2F89-43C9-B65E-DBE4E13D5D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57807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F4978-21F8-4E45-AC69-5A3F886AA761}" type="datetimeFigureOut">
              <a:rPr lang="en-CA" smtClean="0"/>
              <a:t>2019-12-18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B430B-2F89-43C9-B65E-DBE4E13D5D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2875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F4978-21F8-4E45-AC69-5A3F886AA761}" type="datetimeFigureOut">
              <a:rPr lang="en-CA" smtClean="0"/>
              <a:t>2019-12-18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B430B-2F89-43C9-B65E-DBE4E13D5D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59663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F4978-21F8-4E45-AC69-5A3F886AA761}" type="datetimeFigureOut">
              <a:rPr lang="en-CA" smtClean="0"/>
              <a:t>2019-12-18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B430B-2F89-43C9-B65E-DBE4E13D5D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6208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F4978-21F8-4E45-AC69-5A3F886AA761}" type="datetimeFigureOut">
              <a:rPr lang="en-CA" smtClean="0"/>
              <a:t>2019-12-18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B430B-2F89-43C9-B65E-DBE4E13D5D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2985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F4978-21F8-4E45-AC69-5A3F886AA761}" type="datetimeFigureOut">
              <a:rPr lang="en-CA" smtClean="0"/>
              <a:t>2019-12-18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B430B-2F89-43C9-B65E-DBE4E13D5D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6409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F4978-21F8-4E45-AC69-5A3F886AA761}" type="datetimeFigureOut">
              <a:rPr lang="en-CA" smtClean="0"/>
              <a:t>2019-12-18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B430B-2F89-43C9-B65E-DBE4E13D5D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875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F4978-21F8-4E45-AC69-5A3F886AA761}" type="datetimeFigureOut">
              <a:rPr lang="en-CA" smtClean="0"/>
              <a:t>2019-12-18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B430B-2F89-43C9-B65E-DBE4E13D5D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93558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F4978-21F8-4E45-AC69-5A3F886AA761}" type="datetimeFigureOut">
              <a:rPr lang="en-CA" smtClean="0"/>
              <a:t>2019-12-18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B430B-2F89-43C9-B65E-DBE4E13D5D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0419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F4978-21F8-4E45-AC69-5A3F886AA761}" type="datetimeFigureOut">
              <a:rPr lang="en-CA" smtClean="0"/>
              <a:t>2019-12-18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B430B-2F89-43C9-B65E-DBE4E13D5D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31075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F4978-21F8-4E45-AC69-5A3F886AA761}" type="datetimeFigureOut">
              <a:rPr lang="en-CA" smtClean="0"/>
              <a:t>2019-12-18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B430B-2F89-43C9-B65E-DBE4E13D5D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45819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1498178"/>
          </a:xfrm>
        </p:spPr>
        <p:txBody>
          <a:bodyPr/>
          <a:lstStyle/>
          <a:p>
            <a:r>
              <a:rPr lang="fr-CA" altLang="en-US" noProof="0" dirty="0" smtClean="0"/>
              <a:t>Structure d’un atome :</a:t>
            </a:r>
            <a:br>
              <a:rPr lang="fr-CA" altLang="en-US" noProof="0" dirty="0" smtClean="0"/>
            </a:br>
            <a:r>
              <a:rPr lang="fr-CA" u="sng" dirty="0"/>
              <a:t>Le modèle atomique de Bohr</a:t>
            </a:r>
            <a:endParaRPr lang="fr-CA" dirty="0"/>
          </a:p>
        </p:txBody>
      </p:sp>
      <p:pic>
        <p:nvPicPr>
          <p:cNvPr id="1026" name="Picture 2" descr="Image result for bohr mode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3772" y="1988841"/>
            <a:ext cx="3960440" cy="4249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35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err="1" smtClean="0"/>
              <a:t>Pratique</a:t>
            </a:r>
            <a:r>
              <a:rPr lang="en-CA" smtClean="0"/>
              <a:t>!</a:t>
            </a:r>
            <a:endParaRPr lang="en-CA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(</a:t>
            </a:r>
            <a:r>
              <a:rPr lang="en-CA" dirty="0" err="1" smtClean="0"/>
              <a:t>feuille</a:t>
            </a:r>
            <a:r>
              <a:rPr lang="en-CA" dirty="0" smtClean="0"/>
              <a:t>…)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5448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548681"/>
            <a:ext cx="8229600" cy="5577483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fr-CA" dirty="0"/>
              <a:t>L’idée fondamentale qui soutient le modèle atomique de Bohr est simple : </a:t>
            </a:r>
          </a:p>
          <a:p>
            <a:pPr>
              <a:spcAft>
                <a:spcPts val="1200"/>
              </a:spcAft>
            </a:pPr>
            <a:r>
              <a:rPr lang="fr-CA" b="1" u="sng" dirty="0"/>
              <a:t>les électrons orbitent autour du noyau selon un patron </a:t>
            </a:r>
            <a:r>
              <a:rPr lang="fr-CA" b="1" u="sng" dirty="0" smtClean="0"/>
              <a:t>(</a:t>
            </a:r>
            <a:r>
              <a:rPr lang="fr-CA" b="1" i="1" u="sng" dirty="0" smtClean="0"/>
              <a:t>pattern</a:t>
            </a:r>
            <a:r>
              <a:rPr lang="fr-CA" b="1" u="sng" dirty="0" smtClean="0"/>
              <a:t>) très </a:t>
            </a:r>
            <a:r>
              <a:rPr lang="fr-CA" b="1" u="sng" dirty="0"/>
              <a:t>spécifique.</a:t>
            </a:r>
            <a:endParaRPr lang="fr-CA" dirty="0"/>
          </a:p>
          <a:p>
            <a:pPr>
              <a:spcAft>
                <a:spcPts val="1200"/>
              </a:spcAft>
            </a:pPr>
            <a:r>
              <a:rPr lang="fr-CA" dirty="0"/>
              <a:t>Les électrons sont disposés </a:t>
            </a:r>
            <a:r>
              <a:rPr lang="fr-CA" b="1" u="sng" dirty="0"/>
              <a:t>en couches</a:t>
            </a:r>
            <a:r>
              <a:rPr lang="fr-CA" dirty="0"/>
              <a:t> qui entourent le noyau- on les appelle des </a:t>
            </a:r>
            <a:r>
              <a:rPr lang="fr-CA" b="1" u="sng" dirty="0"/>
              <a:t>couches électroniques. </a:t>
            </a:r>
            <a:endParaRPr lang="fr-CA" b="1" u="sng" dirty="0" smtClean="0"/>
          </a:p>
          <a:p>
            <a:pPr>
              <a:spcAft>
                <a:spcPts val="1200"/>
              </a:spcAft>
            </a:pPr>
            <a:r>
              <a:rPr lang="fr-CA" dirty="0"/>
              <a:t>Il faut </a:t>
            </a:r>
            <a:r>
              <a:rPr lang="fr-CA" b="1" u="sng" dirty="0"/>
              <a:t>remplir la couche inférieure au complet</a:t>
            </a:r>
            <a:r>
              <a:rPr lang="fr-CA" dirty="0"/>
              <a:t> avant de remplir une </a:t>
            </a:r>
            <a:r>
              <a:rPr lang="fr-CA" b="1" u="sng" dirty="0"/>
              <a:t>couche supérieure</a:t>
            </a:r>
            <a:r>
              <a:rPr lang="fr-CA" dirty="0"/>
              <a:t>. 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531315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7-12-21 at 11.44.38 AM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3455" y="1081771"/>
            <a:ext cx="5542030" cy="498695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240637" y="684977"/>
            <a:ext cx="2026568" cy="562074"/>
          </a:xfrm>
        </p:spPr>
        <p:txBody>
          <a:bodyPr/>
          <a:lstStyle/>
          <a:p>
            <a:r>
              <a:rPr lang="fr-CA" sz="3200" dirty="0"/>
              <a:t>Noyau</a:t>
            </a:r>
            <a:endParaRPr lang="fr-CA" sz="3200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7255592" y="2060848"/>
            <a:ext cx="2885492" cy="562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fr-CA" sz="3200" dirty="0"/>
              <a:t>Couches </a:t>
            </a:r>
            <a:r>
              <a:rPr lang="fr-CA" sz="3200" dirty="0" err="1"/>
              <a:t>éléctroniques</a:t>
            </a:r>
            <a:endParaRPr lang="fr-CA" sz="3200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7215485" y="4725144"/>
            <a:ext cx="2885492" cy="562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fr-CA" sz="3200" dirty="0"/>
              <a:t>Couche de valence </a:t>
            </a:r>
            <a:r>
              <a:rPr lang="fr-CA" sz="2400" dirty="0"/>
              <a:t>(si ça contient des </a:t>
            </a:r>
            <a:r>
              <a:rPr lang="fr-CA" sz="2400" dirty="0" err="1"/>
              <a:t>éléctrons</a:t>
            </a:r>
            <a:r>
              <a:rPr lang="fr-CA" sz="2400" dirty="0"/>
              <a:t>)</a:t>
            </a:r>
            <a:endParaRPr lang="fr-CA" sz="2400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4474528" y="1196753"/>
            <a:ext cx="2989625" cy="22627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6672065" y="2060850"/>
            <a:ext cx="1025645" cy="2810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5969339" y="2060851"/>
            <a:ext cx="1728370" cy="13986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6384033" y="2060850"/>
            <a:ext cx="1313677" cy="1728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6361436" y="4865663"/>
            <a:ext cx="1102716" cy="2810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121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1544" y="764705"/>
            <a:ext cx="8229600" cy="2232248"/>
          </a:xfrm>
        </p:spPr>
        <p:txBody>
          <a:bodyPr/>
          <a:lstStyle/>
          <a:p>
            <a:r>
              <a:rPr lang="fr-CA" dirty="0" smtClean="0"/>
              <a:t>Un atome  peut avoir jusqu’à </a:t>
            </a:r>
            <a:r>
              <a:rPr lang="fr-CA" b="1" u="sng" dirty="0" smtClean="0"/>
              <a:t>sept</a:t>
            </a:r>
            <a:r>
              <a:rPr lang="fr-CA" dirty="0" smtClean="0"/>
              <a:t> couches électroniques et chacune de ces couches peut héberger (</a:t>
            </a:r>
            <a:r>
              <a:rPr lang="fr-CA" i="1" dirty="0" smtClean="0"/>
              <a:t>contenir</a:t>
            </a:r>
            <a:r>
              <a:rPr lang="fr-CA" dirty="0" smtClean="0"/>
              <a:t>) </a:t>
            </a:r>
            <a:r>
              <a:rPr lang="fr-CA" b="1" u="sng" dirty="0" smtClean="0"/>
              <a:t>un nombre maximum d’électrons</a:t>
            </a:r>
            <a:r>
              <a:rPr lang="fr-CA" dirty="0" smtClean="0"/>
              <a:t>.</a:t>
            </a:r>
          </a:p>
          <a:p>
            <a:endParaRPr lang="fr-CA" dirty="0"/>
          </a:p>
          <a:p>
            <a:endParaRPr lang="fr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279576" y="3039576"/>
          <a:ext cx="7776864" cy="34137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21203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80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884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8043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800" dirty="0">
                          <a:effectLst/>
                        </a:rPr>
                        <a:t>Couche électronique</a:t>
                      </a:r>
                      <a:endParaRPr lang="fr-CA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800" dirty="0" smtClean="0">
                          <a:effectLst/>
                        </a:rPr>
                        <a:t># maximum </a:t>
                      </a:r>
                      <a:r>
                        <a:rPr lang="fr-CA" sz="2800" dirty="0">
                          <a:effectLst/>
                        </a:rPr>
                        <a:t>d’électrons</a:t>
                      </a:r>
                      <a:endParaRPr lang="fr-CA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629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800" dirty="0" smtClean="0">
                          <a:effectLst/>
                        </a:rPr>
                        <a:t>Première     Deuxième   </a:t>
                      </a:r>
                      <a:r>
                        <a:rPr lang="fr-CA" sz="2800" baseline="0" dirty="0" smtClean="0">
                          <a:effectLst/>
                        </a:rPr>
                        <a:t> </a:t>
                      </a:r>
                      <a:r>
                        <a:rPr lang="fr-CA" sz="2800" dirty="0" smtClean="0">
                          <a:effectLst/>
                        </a:rPr>
                        <a:t>Troisième</a:t>
                      </a:r>
                      <a:endParaRPr lang="fr-CA" sz="2800" dirty="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800" dirty="0">
                          <a:effectLst/>
                        </a:rPr>
                        <a:t>Quatrième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800" dirty="0">
                          <a:effectLst/>
                        </a:rPr>
                        <a:t>Cinquième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800" dirty="0">
                          <a:effectLst/>
                        </a:rPr>
                        <a:t>Sixième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800" dirty="0">
                          <a:effectLst/>
                        </a:rPr>
                        <a:t>Septième</a:t>
                      </a:r>
                      <a:endParaRPr lang="fr-CA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2800" dirty="0" smtClean="0">
                          <a:effectLst/>
                        </a:rPr>
                        <a:t>(1)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2800" dirty="0" smtClean="0">
                          <a:effectLst/>
                        </a:rPr>
                        <a:t>(2)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2800" dirty="0" smtClean="0">
                          <a:effectLst/>
                        </a:rPr>
                        <a:t>(3)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2800" dirty="0" smtClean="0">
                          <a:effectLst/>
                        </a:rPr>
                        <a:t>(4)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2800" dirty="0" smtClean="0">
                          <a:effectLst/>
                        </a:rPr>
                        <a:t>(5)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2800" dirty="0" smtClean="0">
                          <a:effectLst/>
                        </a:rPr>
                        <a:t>(6)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2800" dirty="0" smtClean="0">
                          <a:effectLst/>
                        </a:rPr>
                        <a:t>(7)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800" dirty="0">
                          <a:effectLst/>
                        </a:rPr>
                        <a:t>                         2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800" dirty="0">
                          <a:effectLst/>
                        </a:rPr>
                        <a:t>                         8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800" dirty="0">
                          <a:effectLst/>
                        </a:rPr>
                        <a:t>                         8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800" dirty="0">
                          <a:effectLst/>
                        </a:rPr>
                        <a:t>                       18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800" dirty="0">
                          <a:effectLst/>
                        </a:rPr>
                        <a:t>                       18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800" dirty="0">
                          <a:effectLst/>
                        </a:rPr>
                        <a:t>                       32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800" dirty="0">
                          <a:effectLst/>
                        </a:rPr>
                        <a:t>                       32</a:t>
                      </a:r>
                      <a:endParaRPr lang="fr-CA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956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271464" y="-891480"/>
            <a:ext cx="8784976" cy="8856984"/>
            <a:chOff x="-252536" y="-891480"/>
            <a:chExt cx="8784976" cy="8856984"/>
          </a:xfrm>
        </p:grpSpPr>
        <p:grpSp>
          <p:nvGrpSpPr>
            <p:cNvPr id="6" name="Group 5"/>
            <p:cNvGrpSpPr/>
            <p:nvPr/>
          </p:nvGrpSpPr>
          <p:grpSpPr>
            <a:xfrm>
              <a:off x="971600" y="620688"/>
              <a:ext cx="6120680" cy="5760640"/>
              <a:chOff x="971600" y="620688"/>
              <a:chExt cx="6120680" cy="5760640"/>
            </a:xfrm>
          </p:grpSpPr>
          <p:pic>
            <p:nvPicPr>
              <p:cNvPr id="4" name="Picture 3" descr="Screen Shot 2017-12-21 at 11.44.38 AM.png"/>
              <p:cNvPicPr/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87624" y="1052736"/>
                <a:ext cx="5542030" cy="498695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5" name="Oval 4"/>
              <p:cNvSpPr/>
              <p:nvPr/>
            </p:nvSpPr>
            <p:spPr>
              <a:xfrm>
                <a:off x="971600" y="620688"/>
                <a:ext cx="6120680" cy="5760640"/>
              </a:xfrm>
              <a:prstGeom prst="ellipse">
                <a:avLst/>
              </a:prstGeom>
              <a:noFill/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sp>
          <p:nvSpPr>
            <p:cNvPr id="7" name="Oval 6"/>
            <p:cNvSpPr/>
            <p:nvPr/>
          </p:nvSpPr>
          <p:spPr>
            <a:xfrm>
              <a:off x="323528" y="-171400"/>
              <a:ext cx="7488832" cy="7488832"/>
            </a:xfrm>
            <a:prstGeom prst="ellipse">
              <a:avLst/>
            </a:prstGeom>
            <a:noFill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Oval 7"/>
            <p:cNvSpPr/>
            <p:nvPr/>
          </p:nvSpPr>
          <p:spPr>
            <a:xfrm>
              <a:off x="-252536" y="-891480"/>
              <a:ext cx="8784976" cy="8856984"/>
            </a:xfrm>
            <a:prstGeom prst="ellipse">
              <a:avLst/>
            </a:prstGeom>
            <a:noFill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0" y="3212976"/>
            <a:ext cx="4248472" cy="576064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fr-CA" dirty="0" smtClean="0"/>
              <a:t>2    8    8   18   18   32  32 </a:t>
            </a:r>
            <a:endParaRPr lang="fr-CA" dirty="0"/>
          </a:p>
        </p:txBody>
      </p:sp>
      <p:sp>
        <p:nvSpPr>
          <p:cNvPr id="2" name="TextBox 1"/>
          <p:cNvSpPr txBox="1"/>
          <p:nvPr/>
        </p:nvSpPr>
        <p:spPr>
          <a:xfrm>
            <a:off x="6023992" y="620689"/>
            <a:ext cx="3672408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CA" b="1" dirty="0">
                <a:solidFill>
                  <a:srgbClr val="FF0000"/>
                </a:solidFill>
              </a:rPr>
              <a:t>Remplis les couches come les bancs d’un autobus!</a:t>
            </a:r>
            <a:endParaRPr lang="fr-CA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6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44624"/>
            <a:ext cx="8229600" cy="1498178"/>
          </a:xfrm>
        </p:spPr>
        <p:txBody>
          <a:bodyPr/>
          <a:lstStyle/>
          <a:p>
            <a:r>
              <a:rPr lang="fr-CA" dirty="0" smtClean="0"/>
              <a:t>Ex: un </a:t>
            </a:r>
            <a:r>
              <a:rPr lang="fr-CA" dirty="0"/>
              <a:t>atome de </a:t>
            </a:r>
            <a:r>
              <a:rPr lang="fr-CA" b="1" dirty="0"/>
              <a:t>potassium</a:t>
            </a:r>
            <a:r>
              <a:rPr lang="fr-CA" dirty="0"/>
              <a:t> </a:t>
            </a:r>
            <a:r>
              <a:rPr lang="fr-CA" b="1" dirty="0"/>
              <a:t>(K</a:t>
            </a:r>
            <a:r>
              <a:rPr lang="fr-CA" b="1" dirty="0" smtClean="0"/>
              <a:t>)</a:t>
            </a:r>
            <a:endParaRPr lang="fr-CA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 rotWithShape="1"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311"/>
          <a:stretch/>
        </p:blipFill>
        <p:spPr bwMode="auto">
          <a:xfrm>
            <a:off x="1522984" y="3140968"/>
            <a:ext cx="9145016" cy="275408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1970856" y="1484785"/>
            <a:ext cx="8229600" cy="17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fr-CA" sz="3200" dirty="0"/>
              <a:t>numéro atomique : 19</a:t>
            </a:r>
          </a:p>
          <a:p>
            <a:pPr algn="l"/>
            <a:r>
              <a:rPr lang="fr-CA" sz="3200" dirty="0"/>
              <a:t>	19 proton, 19 </a:t>
            </a:r>
            <a:r>
              <a:rPr lang="fr-CA" sz="3200" dirty="0" err="1"/>
              <a:t>éléctron</a:t>
            </a:r>
            <a:endParaRPr lang="fr-CA" sz="3200" dirty="0"/>
          </a:p>
          <a:p>
            <a:pPr algn="l"/>
            <a:r>
              <a:rPr lang="fr-CA" sz="3200" dirty="0"/>
              <a:t>masse atomique : 39.1</a:t>
            </a:r>
          </a:p>
          <a:p>
            <a:pPr algn="l"/>
            <a:r>
              <a:rPr lang="fr-CA" sz="3200" dirty="0"/>
              <a:t>	20 neutron (39 – 20)</a:t>
            </a:r>
          </a:p>
        </p:txBody>
      </p:sp>
      <p:sp>
        <p:nvSpPr>
          <p:cNvPr id="6" name="Rectangle 5"/>
          <p:cNvSpPr/>
          <p:nvPr/>
        </p:nvSpPr>
        <p:spPr>
          <a:xfrm>
            <a:off x="1632520" y="6165305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2400" dirty="0"/>
              <a:t>La notation 2 é, 8é, 8é, 1é pourrait servir au lieu d’un diagramme. </a:t>
            </a:r>
          </a:p>
        </p:txBody>
      </p:sp>
    </p:spTree>
    <p:extLst>
      <p:ext uri="{BB962C8B-B14F-4D97-AF65-F5344CB8AC3E}">
        <p14:creationId xmlns:p14="http://schemas.microsoft.com/office/powerpoint/2010/main" val="838410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z="3600" dirty="0"/>
              <a:t>Les électrons de valence (périphériques</a:t>
            </a:r>
            <a:r>
              <a:rPr lang="fr-CA" sz="3600" dirty="0"/>
              <a:t>)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fr-CA" dirty="0"/>
              <a:t>On </a:t>
            </a:r>
            <a:r>
              <a:rPr lang="fr-CA" dirty="0"/>
              <a:t>appelle la dernière couche électronique occupé d’un atome la </a:t>
            </a:r>
            <a:r>
              <a:rPr lang="fr-CA" b="1" u="sng" dirty="0"/>
              <a:t>couche de valence (ou la couche périphérique)</a:t>
            </a:r>
            <a:r>
              <a:rPr lang="fr-CA" dirty="0"/>
              <a:t>.  </a:t>
            </a:r>
          </a:p>
          <a:p>
            <a:pPr>
              <a:spcAft>
                <a:spcPts val="1200"/>
              </a:spcAft>
            </a:pPr>
            <a:r>
              <a:rPr lang="fr-CA" dirty="0"/>
              <a:t>Les </a:t>
            </a:r>
            <a:r>
              <a:rPr lang="fr-CA" dirty="0"/>
              <a:t>électrons dans cette couche sont des électrons </a:t>
            </a:r>
            <a:r>
              <a:rPr lang="fr-CA" b="1" u="sng" dirty="0"/>
              <a:t>de valence.</a:t>
            </a:r>
            <a:r>
              <a:rPr lang="fr-CA" u="sng" dirty="0"/>
              <a:t> </a:t>
            </a:r>
            <a:endParaRPr lang="fr-CA" dirty="0"/>
          </a:p>
          <a:p>
            <a:pPr>
              <a:spcAft>
                <a:spcPts val="1200"/>
              </a:spcAft>
            </a:pPr>
            <a:r>
              <a:rPr lang="fr-CA" dirty="0"/>
              <a:t> </a:t>
            </a:r>
            <a:r>
              <a:rPr lang="fr-CA" dirty="0"/>
              <a:t>Les </a:t>
            </a:r>
            <a:r>
              <a:rPr lang="fr-CA" b="1" u="sng" dirty="0"/>
              <a:t>électrons de valence</a:t>
            </a:r>
            <a:r>
              <a:rPr lang="fr-CA" dirty="0"/>
              <a:t> sont les électrons impliqués dans les </a:t>
            </a:r>
            <a:r>
              <a:rPr lang="fr-CA" b="1" u="sng" dirty="0"/>
              <a:t>réactions chimiques</a:t>
            </a:r>
            <a:endParaRPr lang="fr-CA" dirty="0"/>
          </a:p>
          <a:p>
            <a:pPr>
              <a:spcAft>
                <a:spcPts val="1200"/>
              </a:spcAft>
            </a:pPr>
            <a:r>
              <a:rPr lang="fr-CA" dirty="0"/>
              <a:t> </a:t>
            </a:r>
            <a:r>
              <a:rPr lang="fr-CA" dirty="0"/>
              <a:t>Le </a:t>
            </a:r>
            <a:r>
              <a:rPr lang="fr-CA" dirty="0"/>
              <a:t>potassium à </a:t>
            </a:r>
            <a:r>
              <a:rPr lang="fr-CA" b="1" u="sng" dirty="0"/>
              <a:t>un</a:t>
            </a:r>
            <a:r>
              <a:rPr lang="fr-CA" dirty="0"/>
              <a:t> électron de valence (l’exemple ci-dessus)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267347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Essaye!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Dessine le modèle de Bohr qui correspond à l’aluminium (Al).</a:t>
            </a:r>
          </a:p>
          <a:p>
            <a:pPr lvl="0"/>
            <a:r>
              <a:rPr lang="fr-CA" dirty="0" smtClean="0"/>
              <a:t>Détermine le # d’électrons dans Al 	</a:t>
            </a:r>
          </a:p>
          <a:p>
            <a:pPr lvl="0"/>
            <a:r>
              <a:rPr lang="fr-CA" dirty="0" smtClean="0"/>
              <a:t>Détermine le # de protons et neutrons</a:t>
            </a:r>
          </a:p>
          <a:p>
            <a:pPr lvl="0"/>
            <a:r>
              <a:rPr lang="fr-CA" dirty="0" smtClean="0"/>
              <a:t>Au centre de l’atome, écris le #p &amp; #n</a:t>
            </a:r>
          </a:p>
          <a:p>
            <a:pPr lvl="0"/>
            <a:r>
              <a:rPr lang="fr-CA" dirty="0" smtClean="0"/>
              <a:t>Dessine un cercle autour des p</a:t>
            </a:r>
            <a:r>
              <a:rPr lang="fr-CA" baseline="30000" dirty="0" smtClean="0"/>
              <a:t>+</a:t>
            </a:r>
            <a:r>
              <a:rPr lang="fr-CA" dirty="0" smtClean="0"/>
              <a:t> et n</a:t>
            </a:r>
            <a:r>
              <a:rPr lang="fr-CA" baseline="30000" dirty="0" smtClean="0"/>
              <a:t>0</a:t>
            </a:r>
            <a:r>
              <a:rPr lang="fr-CA" dirty="0" smtClean="0"/>
              <a:t>.  </a:t>
            </a:r>
          </a:p>
          <a:p>
            <a:pPr lvl="0"/>
            <a:r>
              <a:rPr lang="fr-CA" dirty="0" smtClean="0"/>
              <a:t>Remplis les couches d’électrons en suivant le patron….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86348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Aluminium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76120" y="1600201"/>
            <a:ext cx="3034680" cy="4525963"/>
          </a:xfrm>
        </p:spPr>
        <p:txBody>
          <a:bodyPr/>
          <a:lstStyle/>
          <a:p>
            <a:r>
              <a:rPr lang="fr-CA" dirty="0" smtClean="0"/>
              <a:t>13 protons</a:t>
            </a:r>
          </a:p>
          <a:p>
            <a:r>
              <a:rPr lang="fr-CA" dirty="0" smtClean="0"/>
              <a:t>14 neutrons</a:t>
            </a:r>
          </a:p>
          <a:p>
            <a:r>
              <a:rPr lang="fr-CA" dirty="0" smtClean="0"/>
              <a:t>13 électrons</a:t>
            </a:r>
          </a:p>
          <a:p>
            <a:r>
              <a:rPr lang="fr-CA" dirty="0" smtClean="0"/>
              <a:t>3 électrons de valences</a:t>
            </a:r>
            <a:endParaRPr lang="fr-CA" dirty="0"/>
          </a:p>
        </p:txBody>
      </p:sp>
      <p:pic>
        <p:nvPicPr>
          <p:cNvPr id="3074" name="Picture 2" descr="Image result for aluminum bohr model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216"/>
          <a:stretch/>
        </p:blipFill>
        <p:spPr bwMode="auto">
          <a:xfrm>
            <a:off x="1919536" y="1484784"/>
            <a:ext cx="5256584" cy="4994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024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218</Words>
  <Application>Microsoft Office PowerPoint</Application>
  <PresentationFormat>Widescreen</PresentationFormat>
  <Paragraphs>58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Structure d’un atome : Le modèle atomique de Bohr</vt:lpstr>
      <vt:lpstr>PowerPoint Presentation</vt:lpstr>
      <vt:lpstr>Noyau</vt:lpstr>
      <vt:lpstr>PowerPoint Presentation</vt:lpstr>
      <vt:lpstr>PowerPoint Presentation</vt:lpstr>
      <vt:lpstr>Ex: un atome de potassium (K)</vt:lpstr>
      <vt:lpstr>Les électrons de valence (périphériques)</vt:lpstr>
      <vt:lpstr>Essaye!</vt:lpstr>
      <vt:lpstr>Aluminium</vt:lpstr>
      <vt:lpstr>Pratique!</vt:lpstr>
    </vt:vector>
  </TitlesOfParts>
  <Company>Delta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Structure d’un atome : Le modèle atomique de Bohr</dc:title>
  <dc:creator>Jovina Sorbetti</dc:creator>
  <cp:lastModifiedBy>Jovina Sorbetti</cp:lastModifiedBy>
  <cp:revision>3</cp:revision>
  <dcterms:created xsi:type="dcterms:W3CDTF">2019-12-19T00:44:40Z</dcterms:created>
  <dcterms:modified xsi:type="dcterms:W3CDTF">2019-12-19T00:45:50Z</dcterms:modified>
</cp:coreProperties>
</file>